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sldIdLst>
    <p:sldId id="269" r:id="rId2"/>
    <p:sldId id="325" r:id="rId3"/>
    <p:sldId id="315" r:id="rId4"/>
    <p:sldId id="316" r:id="rId5"/>
    <p:sldId id="323" r:id="rId6"/>
    <p:sldId id="365" r:id="rId7"/>
    <p:sldId id="361" r:id="rId8"/>
    <p:sldId id="329" r:id="rId9"/>
    <p:sldId id="328" r:id="rId10"/>
    <p:sldId id="331" r:id="rId11"/>
    <p:sldId id="366" r:id="rId12"/>
    <p:sldId id="367" r:id="rId13"/>
    <p:sldId id="324" r:id="rId14"/>
    <p:sldId id="289" r:id="rId15"/>
    <p:sldId id="368" r:id="rId16"/>
    <p:sldId id="290" r:id="rId17"/>
    <p:sldId id="353" r:id="rId18"/>
    <p:sldId id="272" r:id="rId19"/>
    <p:sldId id="273" r:id="rId20"/>
    <p:sldId id="274" r:id="rId21"/>
    <p:sldId id="275" r:id="rId22"/>
    <p:sldId id="321" r:id="rId23"/>
    <p:sldId id="370" r:id="rId24"/>
    <p:sldId id="372" r:id="rId25"/>
    <p:sldId id="373" r:id="rId26"/>
    <p:sldId id="374" r:id="rId27"/>
    <p:sldId id="369" r:id="rId28"/>
    <p:sldId id="358" r:id="rId29"/>
    <p:sldId id="378" r:id="rId30"/>
    <p:sldId id="379" r:id="rId31"/>
    <p:sldId id="377" r:id="rId32"/>
    <p:sldId id="293" r:id="rId33"/>
    <p:sldId id="294" r:id="rId34"/>
    <p:sldId id="347" r:id="rId35"/>
    <p:sldId id="349" r:id="rId36"/>
    <p:sldId id="338" r:id="rId37"/>
    <p:sldId id="339" r:id="rId38"/>
    <p:sldId id="340" r:id="rId39"/>
    <p:sldId id="341" r:id="rId40"/>
    <p:sldId id="342" r:id="rId41"/>
    <p:sldId id="343" r:id="rId42"/>
    <p:sldId id="344" r:id="rId43"/>
    <p:sldId id="364" r:id="rId44"/>
    <p:sldId id="345" r:id="rId45"/>
    <p:sldId id="346" r:id="rId46"/>
    <p:sldId id="348" r:id="rId47"/>
    <p:sldId id="350" r:id="rId48"/>
    <p:sldId id="351" r:id="rId49"/>
    <p:sldId id="352" r:id="rId50"/>
    <p:sldId id="322" r:id="rId51"/>
    <p:sldId id="320" r:id="rId52"/>
    <p:sldId id="360" r:id="rId53"/>
    <p:sldId id="380" r:id="rId54"/>
    <p:sldId id="308"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704" autoAdjust="0"/>
  </p:normalViewPr>
  <p:slideViewPr>
    <p:cSldViewPr>
      <p:cViewPr varScale="1">
        <p:scale>
          <a:sx n="54" d="100"/>
          <a:sy n="54" d="100"/>
        </p:scale>
        <p:origin x="-1056" y="-90"/>
      </p:cViewPr>
      <p:guideLst>
        <p:guide orient="horz" pos="2160"/>
        <p:guide pos="2880"/>
      </p:guideLst>
    </p:cSldViewPr>
  </p:slideViewPr>
  <p:outlineViewPr>
    <p:cViewPr>
      <p:scale>
        <a:sx n="33" d="100"/>
        <a:sy n="33" d="100"/>
      </p:scale>
      <p:origin x="0" y="115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7"/>
  <c:chart>
    <c:plotArea>
      <c:layout/>
      <c:barChart>
        <c:barDir val="col"/>
        <c:grouping val="clustered"/>
        <c:ser>
          <c:idx val="0"/>
          <c:order val="0"/>
          <c:tx>
            <c:strRef>
              <c:f>Лист1!$B$1</c:f>
              <c:strCache>
                <c:ptCount val="1"/>
                <c:pt idx="0">
                  <c:v>2000</c:v>
                </c:pt>
              </c:strCache>
            </c:strRef>
          </c:tx>
          <c:cat>
            <c:strRef>
              <c:f>Лист1!$A$2:$A$4</c:f>
              <c:strCache>
                <c:ptCount val="3"/>
                <c:pt idx="0">
                  <c:v>Найти и извлечь информацию из текста</c:v>
                </c:pt>
                <c:pt idx="1">
                  <c:v>Интегрировать и интерпретировать сообщения текста</c:v>
                </c:pt>
                <c:pt idx="2">
                  <c:v>Осмыслить и оценить сообщения текста</c:v>
                </c:pt>
              </c:strCache>
            </c:strRef>
          </c:cat>
          <c:val>
            <c:numRef>
              <c:f>Лист1!$B$2:$B$4</c:f>
              <c:numCache>
                <c:formatCode>General</c:formatCode>
                <c:ptCount val="3"/>
                <c:pt idx="0">
                  <c:v>451</c:v>
                </c:pt>
                <c:pt idx="1">
                  <c:v>468</c:v>
                </c:pt>
                <c:pt idx="2">
                  <c:v>455</c:v>
                </c:pt>
              </c:numCache>
            </c:numRef>
          </c:val>
        </c:ser>
        <c:ser>
          <c:idx val="1"/>
          <c:order val="1"/>
          <c:tx>
            <c:strRef>
              <c:f>Лист1!$C$1</c:f>
              <c:strCache>
                <c:ptCount val="1"/>
                <c:pt idx="0">
                  <c:v>2009</c:v>
                </c:pt>
              </c:strCache>
            </c:strRef>
          </c:tx>
          <c:cat>
            <c:strRef>
              <c:f>Лист1!$A$2:$A$4</c:f>
              <c:strCache>
                <c:ptCount val="3"/>
                <c:pt idx="0">
                  <c:v>Найти и извлечь информацию из текста</c:v>
                </c:pt>
                <c:pt idx="1">
                  <c:v>Интегрировать и интерпретировать сообщения текста</c:v>
                </c:pt>
                <c:pt idx="2">
                  <c:v>Осмыслить и оценить сообщения текста</c:v>
                </c:pt>
              </c:strCache>
            </c:strRef>
          </c:cat>
          <c:val>
            <c:numRef>
              <c:f>Лист1!$C$2:$C$4</c:f>
              <c:numCache>
                <c:formatCode>General</c:formatCode>
                <c:ptCount val="3"/>
                <c:pt idx="0">
                  <c:v>469</c:v>
                </c:pt>
                <c:pt idx="1">
                  <c:v>467</c:v>
                </c:pt>
                <c:pt idx="2">
                  <c:v>441</c:v>
                </c:pt>
              </c:numCache>
            </c:numRef>
          </c:val>
        </c:ser>
        <c:axId val="81434880"/>
        <c:axId val="81457152"/>
      </c:barChart>
      <c:catAx>
        <c:axId val="81434880"/>
        <c:scaling>
          <c:orientation val="minMax"/>
        </c:scaling>
        <c:axPos val="b"/>
        <c:numFmt formatCode="General" sourceLinked="0"/>
        <c:tickLblPos val="nextTo"/>
        <c:crossAx val="81457152"/>
        <c:crosses val="autoZero"/>
        <c:auto val="1"/>
        <c:lblAlgn val="ctr"/>
        <c:lblOffset val="100"/>
      </c:catAx>
      <c:valAx>
        <c:axId val="81457152"/>
        <c:scaling>
          <c:orientation val="minMax"/>
        </c:scaling>
        <c:axPos val="l"/>
        <c:majorGridlines/>
        <c:numFmt formatCode="General" sourceLinked="1"/>
        <c:tickLblPos val="nextTo"/>
        <c:crossAx val="81434880"/>
        <c:crosses val="autoZero"/>
        <c:crossBetween val="between"/>
      </c:valAx>
    </c:plotArea>
    <c:legend>
      <c:legendPos val="r"/>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custT="1"/>
      <dgm:spPr>
        <a:solidFill>
          <a:schemeClr val="accent1">
            <a:lumMod val="75000"/>
          </a:schemeClr>
        </a:solidFill>
      </dgm:spPr>
      <dgm:t>
        <a:bodyPr/>
        <a:lstStyle/>
        <a:p>
          <a:r>
            <a:rPr lang="ru-RU" sz="2200" dirty="0" smtClean="0"/>
            <a:t> </a:t>
          </a:r>
          <a:r>
            <a:rPr lang="ru-RU" sz="2800" b="1" dirty="0" smtClean="0">
              <a:latin typeface="Times New Roman" pitchFamily="18" charset="0"/>
              <a:cs typeface="Times New Roman" pitchFamily="18" charset="0"/>
            </a:rPr>
            <a:t>Толкование высказывания</a:t>
          </a:r>
          <a:endParaRPr lang="ru-RU" sz="2800" b="1" dirty="0">
            <a:latin typeface="Times New Roman" pitchFamily="18" charset="0"/>
            <a:cs typeface="Times New Roman" pitchFamily="18" charset="0"/>
          </a:endParaRPr>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custT="1"/>
      <dgm:spPr>
        <a:solidFill>
          <a:schemeClr val="accent1">
            <a:lumMod val="75000"/>
          </a:schemeClr>
        </a:solidFill>
      </dgm:spPr>
      <dgm:t>
        <a:bodyPr/>
        <a:lstStyle/>
        <a:p>
          <a:r>
            <a:rPr lang="ru-RU" sz="2800" b="1" dirty="0" smtClean="0">
              <a:latin typeface="Times New Roman" pitchFamily="18" charset="0"/>
              <a:cs typeface="Times New Roman" pitchFamily="18" charset="0"/>
            </a:rPr>
            <a:t>Первый пример из текста</a:t>
          </a:r>
          <a:endParaRPr lang="ru-RU" sz="2800" b="1" dirty="0">
            <a:latin typeface="Times New Roman" pitchFamily="18" charset="0"/>
            <a:cs typeface="Times New Roman" pitchFamily="18" charset="0"/>
          </a:endParaRPr>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custT="1"/>
      <dgm:spPr>
        <a:solidFill>
          <a:schemeClr val="accent1">
            <a:lumMod val="75000"/>
          </a:schemeClr>
        </a:solidFill>
      </dgm:spPr>
      <dgm:t>
        <a:bodyPr/>
        <a:lstStyle/>
        <a:p>
          <a:r>
            <a:rPr lang="ru-RU" sz="2800" b="1" dirty="0" smtClean="0">
              <a:latin typeface="Times New Roman" pitchFamily="18" charset="0"/>
              <a:cs typeface="Times New Roman" pitchFamily="18" charset="0"/>
            </a:rPr>
            <a:t>Вывод</a:t>
          </a:r>
          <a:endParaRPr lang="ru-RU" sz="2800" b="1" dirty="0">
            <a:latin typeface="Times New Roman" pitchFamily="18" charset="0"/>
            <a:cs typeface="Times New Roman" pitchFamily="18" charset="0"/>
          </a:endParaRPr>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custT="1"/>
      <dgm:spPr>
        <a:solidFill>
          <a:schemeClr val="accent1">
            <a:lumMod val="75000"/>
          </a:schemeClr>
        </a:solidFill>
      </dgm:spPr>
      <dgm:t>
        <a:bodyPr/>
        <a:lstStyle/>
        <a:p>
          <a:r>
            <a:rPr lang="ru-RU" sz="2800" b="1" dirty="0" smtClean="0">
              <a:latin typeface="Times New Roman" pitchFamily="18" charset="0"/>
              <a:cs typeface="Times New Roman" pitchFamily="18" charset="0"/>
            </a:rPr>
            <a:t>Второй  пример  из  текста </a:t>
          </a:r>
          <a:endParaRPr lang="ru-RU" sz="2800" b="1" dirty="0">
            <a:latin typeface="Times New Roman" pitchFamily="18" charset="0"/>
            <a:cs typeface="Times New Roman" pitchFamily="18" charset="0"/>
          </a:endParaRPr>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FBEBFDF5-FC4B-43D7-A7D7-47F09DA5F499}" type="pres">
      <dgm:prSet presAssocID="{E046349C-A635-49A0-BE82-3760D1974713}" presName="boxAndChildren" presStyleCnt="0"/>
      <dgm:spPr/>
      <dgm:t>
        <a:bodyPr/>
        <a:lstStyle/>
        <a:p>
          <a:endParaRPr lang="ru-RU"/>
        </a:p>
      </dgm:t>
    </dgm:pt>
    <dgm:pt modelId="{BE9458E1-F20C-4626-8E04-7E08A29A3245}" type="pres">
      <dgm:prSet presAssocID="{E046349C-A635-49A0-BE82-3760D1974713}" presName="parentTextBox" presStyleLbl="node1" presStyleIdx="0" presStyleCnt="4"/>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1" presStyleCnt="4"/>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2" presStyleCnt="4"/>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3" presStyleCnt="4" custLinFactNeighborX="-403" custLinFactNeighborY="-52246"/>
      <dgm:spPr/>
      <dgm:t>
        <a:bodyPr/>
        <a:lstStyle/>
        <a:p>
          <a:endParaRPr lang="ru-RU"/>
        </a:p>
      </dgm:t>
    </dgm:pt>
  </dgm:ptLst>
  <dgm:cxnLst>
    <dgm:cxn modelId="{D24A0D44-305B-400F-B33F-E4CF30DC4B81}" type="presOf" srcId="{3DE282F8-FB76-4B57-9CF8-ED13333ED262}" destId="{17894371-3896-42B7-8C05-B5288B90F04F}" srcOrd="0" destOrd="0" presId="urn:microsoft.com/office/officeart/2005/8/layout/process4"/>
    <dgm:cxn modelId="{1F61CC09-A85E-4FC3-B928-87DBD7A73545}" type="presOf" srcId="{BCCAD9B2-BEDD-4641-938A-28DFFB44FD4E}" destId="{72AD99E6-D830-4CF3-9A50-3D7FFF02058B}" srcOrd="0" destOrd="0" presId="urn:microsoft.com/office/officeart/2005/8/layout/process4"/>
    <dgm:cxn modelId="{324BF144-190D-4124-BB96-E460BF012831}" srcId="{EC225409-EC3C-4FCC-9C6C-BEBBAB349619}" destId="{E046349C-A635-49A0-BE82-3760D1974713}" srcOrd="3" destOrd="0" parTransId="{52A0791E-33A7-47D5-A089-26BB6C2C5669}" sibTransId="{9EA82E02-D724-420A-A2B1-2D79429384BF}"/>
    <dgm:cxn modelId="{B23F594F-D06D-4C18-9874-0917D9C5BE6E}" srcId="{EC225409-EC3C-4FCC-9C6C-BEBBAB349619}" destId="{BCCAD9B2-BEDD-4641-938A-28DFFB44FD4E}" srcOrd="2" destOrd="0" parTransId="{57CD9A41-854B-4D23-AD71-F0607F1E4A27}" sibTransId="{150F944E-FAF5-42D8-9767-358960755D77}"/>
    <dgm:cxn modelId="{24594090-624C-44E0-8E20-EC97AC3A17AB}" type="presOf" srcId="{D6514E58-CC19-427A-8CF4-E1C4BDF9939B}" destId="{B7B83355-CF27-41FE-83AB-105FC902D3BB}" srcOrd="0" destOrd="0" presId="urn:microsoft.com/office/officeart/2005/8/layout/process4"/>
    <dgm:cxn modelId="{3E6D5D06-1290-4517-9899-A36BB357E7EB}" type="presOf" srcId="{EC225409-EC3C-4FCC-9C6C-BEBBAB349619}" destId="{5B7506B0-D255-45D8-B948-399E5DC5A07C}" srcOrd="0" destOrd="0" presId="urn:microsoft.com/office/officeart/2005/8/layout/process4"/>
    <dgm:cxn modelId="{B9E4DA2F-601E-46AF-90AF-67DB81961742}" type="presOf" srcId="{E046349C-A635-49A0-BE82-3760D1974713}" destId="{BE9458E1-F20C-4626-8E04-7E08A29A3245}" srcOrd="0" destOrd="0" presId="urn:microsoft.com/office/officeart/2005/8/layout/process4"/>
    <dgm:cxn modelId="{75F9F9F5-D37A-47B9-8FA4-5116A6D5E208}" srcId="{EC225409-EC3C-4FCC-9C6C-BEBBAB349619}" destId="{3DE282F8-FB76-4B57-9CF8-ED13333ED262}" srcOrd="0" destOrd="0" parTransId="{F0CA9BCE-F908-4F07-9C31-86FE11271C37}" sibTransId="{79CE2696-B594-4F92-B3F6-F1CE514467F3}"/>
    <dgm:cxn modelId="{E74A8C3B-2AE9-424F-AB6F-DF7A05A435CD}" srcId="{EC225409-EC3C-4FCC-9C6C-BEBBAB349619}" destId="{D6514E58-CC19-427A-8CF4-E1C4BDF9939B}" srcOrd="1" destOrd="0" parTransId="{10F9F1B4-E94B-4B7B-8291-021966E6D594}" sibTransId="{E5E1319D-5BFD-40D0-BB73-5BA74347BA36}"/>
    <dgm:cxn modelId="{975A01BD-EEA1-4C26-8C3B-35D3BB8A7F3B}" type="presParOf" srcId="{5B7506B0-D255-45D8-B948-399E5DC5A07C}" destId="{FBEBFDF5-FC4B-43D7-A7D7-47F09DA5F499}" srcOrd="0" destOrd="0" presId="urn:microsoft.com/office/officeart/2005/8/layout/process4"/>
    <dgm:cxn modelId="{2CA9B967-67A6-45C2-AF29-CF5D59D98AC4}" type="presParOf" srcId="{FBEBFDF5-FC4B-43D7-A7D7-47F09DA5F499}" destId="{BE9458E1-F20C-4626-8E04-7E08A29A3245}" srcOrd="0" destOrd="0" presId="urn:microsoft.com/office/officeart/2005/8/layout/process4"/>
    <dgm:cxn modelId="{93D84F56-9DE0-4CB1-AA84-5C6D12616D84}" type="presParOf" srcId="{5B7506B0-D255-45D8-B948-399E5DC5A07C}" destId="{39A5101D-1BFB-483F-B265-7D1C27813CFD}" srcOrd="1" destOrd="0" presId="urn:microsoft.com/office/officeart/2005/8/layout/process4"/>
    <dgm:cxn modelId="{92B52595-B65F-4541-ABDD-EAB7A346EAC5}" type="presParOf" srcId="{5B7506B0-D255-45D8-B948-399E5DC5A07C}" destId="{0EC8BF35-297F-41EC-8972-9A839B877C91}" srcOrd="2" destOrd="0" presId="urn:microsoft.com/office/officeart/2005/8/layout/process4"/>
    <dgm:cxn modelId="{A7D059C3-6D52-4B3A-BEE8-2B672FB22A43}" type="presParOf" srcId="{0EC8BF35-297F-41EC-8972-9A839B877C91}" destId="{72AD99E6-D830-4CF3-9A50-3D7FFF02058B}" srcOrd="0" destOrd="0" presId="urn:microsoft.com/office/officeart/2005/8/layout/process4"/>
    <dgm:cxn modelId="{6AAB075A-0D23-4C30-9E57-15E5C22BC482}" type="presParOf" srcId="{5B7506B0-D255-45D8-B948-399E5DC5A07C}" destId="{9BC92B37-5B1D-453B-834A-2901C906C3C7}" srcOrd="3" destOrd="0" presId="urn:microsoft.com/office/officeart/2005/8/layout/process4"/>
    <dgm:cxn modelId="{A383B3E5-57DF-40A5-9FF7-EB008BFEBD95}" type="presParOf" srcId="{5B7506B0-D255-45D8-B948-399E5DC5A07C}" destId="{AF8818D5-8689-49EF-9547-0998E520ED5A}" srcOrd="4" destOrd="0" presId="urn:microsoft.com/office/officeart/2005/8/layout/process4"/>
    <dgm:cxn modelId="{2CD154C0-131C-4B45-AF87-7BC80236E736}" type="presParOf" srcId="{AF8818D5-8689-49EF-9547-0998E520ED5A}" destId="{B7B83355-CF27-41FE-83AB-105FC902D3BB}" srcOrd="0" destOrd="0" presId="urn:microsoft.com/office/officeart/2005/8/layout/process4"/>
    <dgm:cxn modelId="{D3872D12-37DA-4A5F-A0DB-17CC4CA852CB}" type="presParOf" srcId="{5B7506B0-D255-45D8-B948-399E5DC5A07C}" destId="{110020FA-3387-4965-A722-99D46F417302}" srcOrd="5" destOrd="0" presId="urn:microsoft.com/office/officeart/2005/8/layout/process4"/>
    <dgm:cxn modelId="{8159152B-F325-48F6-AD45-8961E739E982}" type="presParOf" srcId="{5B7506B0-D255-45D8-B948-399E5DC5A07C}" destId="{48F6B13E-817D-4713-99B3-37B13D5AC549}" srcOrd="6" destOrd="0" presId="urn:microsoft.com/office/officeart/2005/8/layout/process4"/>
    <dgm:cxn modelId="{F2CBAE3E-9F45-44E9-9F71-E20975DF89EA}" type="presParOf" srcId="{48F6B13E-817D-4713-99B3-37B13D5AC549}" destId="{17894371-3896-42B7-8C05-B5288B90F04F}"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custT="1"/>
      <dgm:spPr>
        <a:solidFill>
          <a:schemeClr val="accent1">
            <a:lumMod val="75000"/>
          </a:schemeClr>
        </a:solidFill>
      </dgm:spPr>
      <dgm:t>
        <a:bodyPr/>
        <a:lstStyle/>
        <a:p>
          <a:r>
            <a:rPr lang="ru-RU" sz="2600" b="1" dirty="0" smtClean="0">
              <a:latin typeface="Times New Roman" pitchFamily="18" charset="0"/>
              <a:cs typeface="Times New Roman" pitchFamily="18" charset="0"/>
            </a:rPr>
            <a:t>Вступление.  Толкование значения слова</a:t>
          </a:r>
          <a:endParaRPr lang="ru-RU" sz="2600" b="1" dirty="0">
            <a:latin typeface="Times New Roman" pitchFamily="18" charset="0"/>
            <a:cs typeface="Times New Roman" pitchFamily="18" charset="0"/>
          </a:endParaRPr>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custT="1"/>
      <dgm:spPr>
        <a:solidFill>
          <a:schemeClr val="accent1">
            <a:lumMod val="75000"/>
          </a:schemeClr>
        </a:solidFill>
      </dgm:spPr>
      <dgm:t>
        <a:bodyPr/>
        <a:lstStyle/>
        <a:p>
          <a:r>
            <a:rPr lang="ru-RU" sz="2600" b="1" dirty="0" smtClean="0">
              <a:latin typeface="Times New Roman" pitchFamily="18" charset="0"/>
              <a:cs typeface="Times New Roman" pitchFamily="18" charset="0"/>
            </a:rPr>
            <a:t>Первый пример (из текста)</a:t>
          </a:r>
          <a:endParaRPr lang="ru-RU" sz="2600" b="1" dirty="0">
            <a:latin typeface="Times New Roman" pitchFamily="18" charset="0"/>
            <a:cs typeface="Times New Roman" pitchFamily="18" charset="0"/>
          </a:endParaRPr>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custT="1"/>
      <dgm:spPr>
        <a:solidFill>
          <a:schemeClr val="accent1">
            <a:lumMod val="75000"/>
          </a:schemeClr>
        </a:solidFill>
      </dgm:spPr>
      <dgm:t>
        <a:bodyPr/>
        <a:lstStyle/>
        <a:p>
          <a:r>
            <a:rPr lang="ru-RU" sz="2600" b="1" dirty="0" smtClean="0">
              <a:latin typeface="Times New Roman" pitchFamily="18" charset="0"/>
              <a:cs typeface="Times New Roman" pitchFamily="18" charset="0"/>
            </a:rPr>
            <a:t>Вывод</a:t>
          </a:r>
          <a:endParaRPr lang="ru-RU" sz="2600" b="1" dirty="0">
            <a:latin typeface="Times New Roman" pitchFamily="18" charset="0"/>
            <a:cs typeface="Times New Roman" pitchFamily="18" charset="0"/>
          </a:endParaRPr>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custT="1"/>
      <dgm:spPr>
        <a:solidFill>
          <a:schemeClr val="accent1">
            <a:lumMod val="75000"/>
          </a:schemeClr>
        </a:solidFill>
      </dgm:spPr>
      <dgm:t>
        <a:bodyPr/>
        <a:lstStyle/>
        <a:p>
          <a:r>
            <a:rPr lang="ru-RU" sz="2600" b="1" dirty="0" smtClean="0">
              <a:latin typeface="Times New Roman" pitchFamily="18" charset="0"/>
              <a:cs typeface="Times New Roman" pitchFamily="18" charset="0"/>
            </a:rPr>
            <a:t>Второй  пример  </a:t>
          </a:r>
          <a:r>
            <a:rPr lang="ru-RU" sz="2600" b="1" dirty="0" smtClean="0">
              <a:solidFill>
                <a:srgbClr val="FFFF00"/>
              </a:solidFill>
              <a:latin typeface="Times New Roman" pitchFamily="18" charset="0"/>
              <a:cs typeface="Times New Roman" pitchFamily="18" charset="0"/>
            </a:rPr>
            <a:t>(из  текста или из опыта)</a:t>
          </a:r>
          <a:endParaRPr lang="ru-RU" sz="2600" b="1" dirty="0">
            <a:solidFill>
              <a:srgbClr val="FFFF00"/>
            </a:solidFill>
            <a:latin typeface="Times New Roman" pitchFamily="18" charset="0"/>
            <a:cs typeface="Times New Roman" pitchFamily="18" charset="0"/>
          </a:endParaRPr>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F5EAE8B0-412A-40F1-84D5-4828AF6933F8}">
      <dgm:prSet custT="1"/>
      <dgm:spPr>
        <a:solidFill>
          <a:schemeClr val="accent1">
            <a:lumMod val="75000"/>
          </a:schemeClr>
        </a:solidFill>
      </dgm:spPr>
      <dgm:t>
        <a:bodyPr/>
        <a:lstStyle/>
        <a:p>
          <a:r>
            <a:rPr lang="ru-RU" sz="2600" b="1" dirty="0" smtClean="0">
              <a:latin typeface="Times New Roman" pitchFamily="18" charset="0"/>
              <a:cs typeface="Times New Roman" pitchFamily="18" charset="0"/>
            </a:rPr>
            <a:t>Комментарий</a:t>
          </a:r>
          <a:endParaRPr lang="ru-RU" sz="2600" b="1" dirty="0">
            <a:latin typeface="Times New Roman" pitchFamily="18" charset="0"/>
            <a:cs typeface="Times New Roman" pitchFamily="18" charset="0"/>
          </a:endParaRPr>
        </a:p>
      </dgm:t>
    </dgm:pt>
    <dgm:pt modelId="{D86BBB73-BB00-46D5-B41B-E3E9B302B51A}" type="parTrans" cxnId="{FE7CBD85-81D4-43A1-A71A-D022917A54A0}">
      <dgm:prSet/>
      <dgm:spPr/>
      <dgm:t>
        <a:bodyPr/>
        <a:lstStyle/>
        <a:p>
          <a:endParaRPr lang="ru-RU"/>
        </a:p>
      </dgm:t>
    </dgm:pt>
    <dgm:pt modelId="{ED45F893-BB3A-4090-9ECC-5708F58761E3}" type="sibTrans" cxnId="{FE7CBD85-81D4-43A1-A71A-D022917A54A0}">
      <dgm:prSet/>
      <dgm:spPr/>
      <dgm:t>
        <a:bodyPr/>
        <a:lstStyle/>
        <a:p>
          <a:endParaRPr lang="ru-RU"/>
        </a:p>
      </dgm:t>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FBEBFDF5-FC4B-43D7-A7D7-47F09DA5F499}" type="pres">
      <dgm:prSet presAssocID="{E046349C-A635-49A0-BE82-3760D1974713}" presName="boxAndChildren" presStyleCnt="0"/>
      <dgm:spPr/>
      <dgm:t>
        <a:bodyPr/>
        <a:lstStyle/>
        <a:p>
          <a:endParaRPr lang="ru-RU"/>
        </a:p>
      </dgm:t>
    </dgm:pt>
    <dgm:pt modelId="{BE9458E1-F20C-4626-8E04-7E08A29A3245}" type="pres">
      <dgm:prSet presAssocID="{E046349C-A635-49A0-BE82-3760D1974713}" presName="parentTextBox" presStyleLbl="node1" presStyleIdx="0" presStyleCnt="5"/>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1" presStyleCnt="5"/>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2" presStyleCnt="5" custLinFactNeighborX="2105" custLinFactNeighborY="4168"/>
      <dgm:spPr/>
      <dgm:t>
        <a:bodyPr/>
        <a:lstStyle/>
        <a:p>
          <a:endParaRPr lang="ru-RU"/>
        </a:p>
      </dgm:t>
    </dgm:pt>
    <dgm:pt modelId="{75C892F3-D817-4D55-B578-F5D78345FB30}" type="pres">
      <dgm:prSet presAssocID="{ED45F893-BB3A-4090-9ECC-5708F58761E3}" presName="sp" presStyleCnt="0"/>
      <dgm:spPr/>
    </dgm:pt>
    <dgm:pt modelId="{6AD4151F-2405-42B6-8188-63C89654999A}" type="pres">
      <dgm:prSet presAssocID="{F5EAE8B0-412A-40F1-84D5-4828AF6933F8}" presName="arrowAndChildren" presStyleCnt="0"/>
      <dgm:spPr/>
    </dgm:pt>
    <dgm:pt modelId="{F7D3D137-AAB5-4E26-834E-9BF224B77E50}" type="pres">
      <dgm:prSet presAssocID="{F5EAE8B0-412A-40F1-84D5-4828AF6933F8}" presName="parentTextArrow" presStyleLbl="node1" presStyleIdx="3" presStyleCnt="5"/>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4" presStyleCnt="5" custLinFactNeighborX="-2105" custLinFactNeighborY="-97391"/>
      <dgm:spPr/>
      <dgm:t>
        <a:bodyPr/>
        <a:lstStyle/>
        <a:p>
          <a:endParaRPr lang="ru-RU"/>
        </a:p>
      </dgm:t>
    </dgm:pt>
  </dgm:ptLst>
  <dgm:cxnLst>
    <dgm:cxn modelId="{9F435B91-B2F3-45CD-8400-A9A64EA901FE}" type="presOf" srcId="{BCCAD9B2-BEDD-4641-938A-28DFFB44FD4E}" destId="{72AD99E6-D830-4CF3-9A50-3D7FFF02058B}" srcOrd="0" destOrd="0" presId="urn:microsoft.com/office/officeart/2005/8/layout/process4"/>
    <dgm:cxn modelId="{FE7CBD85-81D4-43A1-A71A-D022917A54A0}" srcId="{EC225409-EC3C-4FCC-9C6C-BEBBAB349619}" destId="{F5EAE8B0-412A-40F1-84D5-4828AF6933F8}" srcOrd="1" destOrd="0" parTransId="{D86BBB73-BB00-46D5-B41B-E3E9B302B51A}" sibTransId="{ED45F893-BB3A-4090-9ECC-5708F58761E3}"/>
    <dgm:cxn modelId="{ED83EE9C-4C35-47AC-9EB5-16CDD2D36310}" type="presOf" srcId="{D6514E58-CC19-427A-8CF4-E1C4BDF9939B}" destId="{B7B83355-CF27-41FE-83AB-105FC902D3BB}" srcOrd="0" destOrd="0" presId="urn:microsoft.com/office/officeart/2005/8/layout/process4"/>
    <dgm:cxn modelId="{324BF144-190D-4124-BB96-E460BF012831}" srcId="{EC225409-EC3C-4FCC-9C6C-BEBBAB349619}" destId="{E046349C-A635-49A0-BE82-3760D1974713}" srcOrd="4" destOrd="0" parTransId="{52A0791E-33A7-47D5-A089-26BB6C2C5669}" sibTransId="{9EA82E02-D724-420A-A2B1-2D79429384BF}"/>
    <dgm:cxn modelId="{8E07870B-3CA8-4F27-859F-EBEA98DF9086}" type="presOf" srcId="{F5EAE8B0-412A-40F1-84D5-4828AF6933F8}" destId="{F7D3D137-AAB5-4E26-834E-9BF224B77E50}" srcOrd="0" destOrd="0" presId="urn:microsoft.com/office/officeart/2005/8/layout/process4"/>
    <dgm:cxn modelId="{F0F73D61-EC82-4C2B-94CB-6CF6EFA403A2}" type="presOf" srcId="{E046349C-A635-49A0-BE82-3760D1974713}" destId="{BE9458E1-F20C-4626-8E04-7E08A29A3245}" srcOrd="0" destOrd="0" presId="urn:microsoft.com/office/officeart/2005/8/layout/process4"/>
    <dgm:cxn modelId="{436CCE29-6841-4FD8-B6C9-23EB56BE27D0}" type="presOf" srcId="{EC225409-EC3C-4FCC-9C6C-BEBBAB349619}" destId="{5B7506B0-D255-45D8-B948-399E5DC5A07C}" srcOrd="0" destOrd="0" presId="urn:microsoft.com/office/officeart/2005/8/layout/process4"/>
    <dgm:cxn modelId="{B23F594F-D06D-4C18-9874-0917D9C5BE6E}" srcId="{EC225409-EC3C-4FCC-9C6C-BEBBAB349619}" destId="{BCCAD9B2-BEDD-4641-938A-28DFFB44FD4E}" srcOrd="3" destOrd="0" parTransId="{57CD9A41-854B-4D23-AD71-F0607F1E4A27}" sibTransId="{150F944E-FAF5-42D8-9767-358960755D77}"/>
    <dgm:cxn modelId="{75F9F9F5-D37A-47B9-8FA4-5116A6D5E208}" srcId="{EC225409-EC3C-4FCC-9C6C-BEBBAB349619}" destId="{3DE282F8-FB76-4B57-9CF8-ED13333ED262}" srcOrd="0" destOrd="0" parTransId="{F0CA9BCE-F908-4F07-9C31-86FE11271C37}" sibTransId="{79CE2696-B594-4F92-B3F6-F1CE514467F3}"/>
    <dgm:cxn modelId="{6976AFDF-29D7-4E53-8297-CC231B22AD84}" type="presOf" srcId="{3DE282F8-FB76-4B57-9CF8-ED13333ED262}" destId="{17894371-3896-42B7-8C05-B5288B90F04F}" srcOrd="0" destOrd="0" presId="urn:microsoft.com/office/officeart/2005/8/layout/process4"/>
    <dgm:cxn modelId="{E74A8C3B-2AE9-424F-AB6F-DF7A05A435CD}" srcId="{EC225409-EC3C-4FCC-9C6C-BEBBAB349619}" destId="{D6514E58-CC19-427A-8CF4-E1C4BDF9939B}" srcOrd="2" destOrd="0" parTransId="{10F9F1B4-E94B-4B7B-8291-021966E6D594}" sibTransId="{E5E1319D-5BFD-40D0-BB73-5BA74347BA36}"/>
    <dgm:cxn modelId="{207A1136-96AF-4613-A2B5-050FB80BB2D9}" type="presParOf" srcId="{5B7506B0-D255-45D8-B948-399E5DC5A07C}" destId="{FBEBFDF5-FC4B-43D7-A7D7-47F09DA5F499}" srcOrd="0" destOrd="0" presId="urn:microsoft.com/office/officeart/2005/8/layout/process4"/>
    <dgm:cxn modelId="{E225F03A-BF3E-4574-8B63-FEE3EBA45DE5}" type="presParOf" srcId="{FBEBFDF5-FC4B-43D7-A7D7-47F09DA5F499}" destId="{BE9458E1-F20C-4626-8E04-7E08A29A3245}" srcOrd="0" destOrd="0" presId="urn:microsoft.com/office/officeart/2005/8/layout/process4"/>
    <dgm:cxn modelId="{22798F0A-086B-4E82-B35C-637170321E5D}" type="presParOf" srcId="{5B7506B0-D255-45D8-B948-399E5DC5A07C}" destId="{39A5101D-1BFB-483F-B265-7D1C27813CFD}" srcOrd="1" destOrd="0" presId="urn:microsoft.com/office/officeart/2005/8/layout/process4"/>
    <dgm:cxn modelId="{404ED145-6131-42E1-9FA2-916D7E4663CD}" type="presParOf" srcId="{5B7506B0-D255-45D8-B948-399E5DC5A07C}" destId="{0EC8BF35-297F-41EC-8972-9A839B877C91}" srcOrd="2" destOrd="0" presId="urn:microsoft.com/office/officeart/2005/8/layout/process4"/>
    <dgm:cxn modelId="{2B109D5A-EDB0-4321-8D16-5F9321412EFB}" type="presParOf" srcId="{0EC8BF35-297F-41EC-8972-9A839B877C91}" destId="{72AD99E6-D830-4CF3-9A50-3D7FFF02058B}" srcOrd="0" destOrd="0" presId="urn:microsoft.com/office/officeart/2005/8/layout/process4"/>
    <dgm:cxn modelId="{15E4A479-3887-40FF-8755-F58271CA615D}" type="presParOf" srcId="{5B7506B0-D255-45D8-B948-399E5DC5A07C}" destId="{9BC92B37-5B1D-453B-834A-2901C906C3C7}" srcOrd="3" destOrd="0" presId="urn:microsoft.com/office/officeart/2005/8/layout/process4"/>
    <dgm:cxn modelId="{938BD207-9232-4096-A8E3-AE6C78F00F8D}" type="presParOf" srcId="{5B7506B0-D255-45D8-B948-399E5DC5A07C}" destId="{AF8818D5-8689-49EF-9547-0998E520ED5A}" srcOrd="4" destOrd="0" presId="urn:microsoft.com/office/officeart/2005/8/layout/process4"/>
    <dgm:cxn modelId="{3E5BD849-7AE3-47CA-A180-F8A23C011519}" type="presParOf" srcId="{AF8818D5-8689-49EF-9547-0998E520ED5A}" destId="{B7B83355-CF27-41FE-83AB-105FC902D3BB}" srcOrd="0" destOrd="0" presId="urn:microsoft.com/office/officeart/2005/8/layout/process4"/>
    <dgm:cxn modelId="{4C0AC1D4-5E00-4F0B-9249-B4622581DD90}" type="presParOf" srcId="{5B7506B0-D255-45D8-B948-399E5DC5A07C}" destId="{75C892F3-D817-4D55-B578-F5D78345FB30}" srcOrd="5" destOrd="0" presId="urn:microsoft.com/office/officeart/2005/8/layout/process4"/>
    <dgm:cxn modelId="{18E7B06E-8567-42CE-872C-6F370E15628A}" type="presParOf" srcId="{5B7506B0-D255-45D8-B948-399E5DC5A07C}" destId="{6AD4151F-2405-42B6-8188-63C89654999A}" srcOrd="6" destOrd="0" presId="urn:microsoft.com/office/officeart/2005/8/layout/process4"/>
    <dgm:cxn modelId="{F7DDFDDA-C7EA-44C1-A84D-DD8030D55825}" type="presParOf" srcId="{6AD4151F-2405-42B6-8188-63C89654999A}" destId="{F7D3D137-AAB5-4E26-834E-9BF224B77E50}" srcOrd="0" destOrd="0" presId="urn:microsoft.com/office/officeart/2005/8/layout/process4"/>
    <dgm:cxn modelId="{DDCA659B-9A0C-4ADE-910B-CF79EBC3D017}" type="presParOf" srcId="{5B7506B0-D255-45D8-B948-399E5DC5A07C}" destId="{110020FA-3387-4965-A722-99D46F417302}" srcOrd="7" destOrd="0" presId="urn:microsoft.com/office/officeart/2005/8/layout/process4"/>
    <dgm:cxn modelId="{F1823293-7453-4A02-B578-DA06D0FBC345}" type="presParOf" srcId="{5B7506B0-D255-45D8-B948-399E5DC5A07C}" destId="{48F6B13E-817D-4713-99B3-37B13D5AC549}" srcOrd="8" destOrd="0" presId="urn:microsoft.com/office/officeart/2005/8/layout/process4"/>
    <dgm:cxn modelId="{5A425F0A-4F4C-4842-B978-261B5D77D5EC}" type="presParOf" srcId="{48F6B13E-817D-4713-99B3-37B13D5AC549}" destId="{17894371-3896-42B7-8C05-B5288B90F04F}"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458E1-F20C-4626-8E04-7E08A29A3245}">
      <dsp:nvSpPr>
        <dsp:cNvPr id="0" name=""/>
        <dsp:cNvSpPr/>
      </dsp:nvSpPr>
      <dsp:spPr>
        <a:xfrm>
          <a:off x="0" y="3339894"/>
          <a:ext cx="6786610" cy="730687"/>
        </a:xfrm>
        <a:prstGeom prst="rec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Вывод</a:t>
          </a:r>
          <a:endParaRPr lang="ru-RU" sz="2800" b="1" kern="1200" dirty="0">
            <a:latin typeface="Times New Roman" pitchFamily="18" charset="0"/>
            <a:cs typeface="Times New Roman" pitchFamily="18" charset="0"/>
          </a:endParaRPr>
        </a:p>
      </dsp:txBody>
      <dsp:txXfrm>
        <a:off x="0" y="3339894"/>
        <a:ext cx="6786610" cy="730687"/>
      </dsp:txXfrm>
    </dsp:sp>
    <dsp:sp modelId="{72AD99E6-D830-4CF3-9A50-3D7FFF02058B}">
      <dsp:nvSpPr>
        <dsp:cNvPr id="0" name=""/>
        <dsp:cNvSpPr/>
      </dsp:nvSpPr>
      <dsp:spPr>
        <a:xfrm rot="10800000">
          <a:off x="0" y="2227057"/>
          <a:ext cx="6786610" cy="1123797"/>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Второй  пример  из  текста </a:t>
          </a:r>
          <a:endParaRPr lang="ru-RU" sz="2800" b="1" kern="1200" dirty="0">
            <a:latin typeface="Times New Roman" pitchFamily="18" charset="0"/>
            <a:cs typeface="Times New Roman" pitchFamily="18" charset="0"/>
          </a:endParaRPr>
        </a:p>
      </dsp:txBody>
      <dsp:txXfrm rot="10800000">
        <a:off x="0" y="2227057"/>
        <a:ext cx="6786610" cy="730210"/>
      </dsp:txXfrm>
    </dsp:sp>
    <dsp:sp modelId="{B7B83355-CF27-41FE-83AB-105FC902D3BB}">
      <dsp:nvSpPr>
        <dsp:cNvPr id="0" name=""/>
        <dsp:cNvSpPr/>
      </dsp:nvSpPr>
      <dsp:spPr>
        <a:xfrm rot="10800000">
          <a:off x="0" y="1114221"/>
          <a:ext cx="6786610" cy="1123797"/>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Первый пример из текста</a:t>
          </a:r>
          <a:endParaRPr lang="ru-RU" sz="2800" b="1" kern="1200" dirty="0">
            <a:latin typeface="Times New Roman" pitchFamily="18" charset="0"/>
            <a:cs typeface="Times New Roman" pitchFamily="18" charset="0"/>
          </a:endParaRPr>
        </a:p>
      </dsp:txBody>
      <dsp:txXfrm rot="10800000">
        <a:off x="0" y="1114221"/>
        <a:ext cx="6786610" cy="730210"/>
      </dsp:txXfrm>
    </dsp:sp>
    <dsp:sp modelId="{17894371-3896-42B7-8C05-B5288B90F04F}">
      <dsp:nvSpPr>
        <dsp:cNvPr id="0" name=""/>
        <dsp:cNvSpPr/>
      </dsp:nvSpPr>
      <dsp:spPr>
        <a:xfrm rot="10800000">
          <a:off x="0" y="0"/>
          <a:ext cx="6786610" cy="1123797"/>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 </a:t>
          </a:r>
          <a:r>
            <a:rPr lang="ru-RU" sz="2800" b="1" kern="1200" dirty="0" smtClean="0">
              <a:latin typeface="Times New Roman" pitchFamily="18" charset="0"/>
              <a:cs typeface="Times New Roman" pitchFamily="18" charset="0"/>
            </a:rPr>
            <a:t>Толкование высказывания</a:t>
          </a:r>
          <a:endParaRPr lang="ru-RU" sz="2800" b="1" kern="1200" dirty="0">
            <a:latin typeface="Times New Roman" pitchFamily="18" charset="0"/>
            <a:cs typeface="Times New Roman" pitchFamily="18" charset="0"/>
          </a:endParaRPr>
        </a:p>
      </dsp:txBody>
      <dsp:txXfrm rot="10800000">
        <a:off x="0" y="0"/>
        <a:ext cx="6786610" cy="730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458E1-F20C-4626-8E04-7E08A29A3245}">
      <dsp:nvSpPr>
        <dsp:cNvPr id="0" name=""/>
        <dsp:cNvSpPr/>
      </dsp:nvSpPr>
      <dsp:spPr>
        <a:xfrm>
          <a:off x="0" y="3496405"/>
          <a:ext cx="6786610" cy="573614"/>
        </a:xfrm>
        <a:prstGeom prst="rec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b="1" kern="1200" dirty="0" smtClean="0">
              <a:latin typeface="Times New Roman" pitchFamily="18" charset="0"/>
              <a:cs typeface="Times New Roman" pitchFamily="18" charset="0"/>
            </a:rPr>
            <a:t>Вывод</a:t>
          </a:r>
          <a:endParaRPr lang="ru-RU" sz="2600" b="1" kern="1200" dirty="0">
            <a:latin typeface="Times New Roman" pitchFamily="18" charset="0"/>
            <a:cs typeface="Times New Roman" pitchFamily="18" charset="0"/>
          </a:endParaRPr>
        </a:p>
      </dsp:txBody>
      <dsp:txXfrm>
        <a:off x="0" y="3496405"/>
        <a:ext cx="6786610" cy="573614"/>
      </dsp:txXfrm>
    </dsp:sp>
    <dsp:sp modelId="{72AD99E6-D830-4CF3-9A50-3D7FFF02058B}">
      <dsp:nvSpPr>
        <dsp:cNvPr id="0" name=""/>
        <dsp:cNvSpPr/>
      </dsp:nvSpPr>
      <dsp:spPr>
        <a:xfrm rot="10800000">
          <a:off x="0" y="2622790"/>
          <a:ext cx="6786610" cy="882218"/>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b="1" kern="1200" dirty="0" smtClean="0">
              <a:latin typeface="Times New Roman" pitchFamily="18" charset="0"/>
              <a:cs typeface="Times New Roman" pitchFamily="18" charset="0"/>
            </a:rPr>
            <a:t>Второй  пример  </a:t>
          </a:r>
          <a:r>
            <a:rPr lang="ru-RU" sz="2600" b="1" kern="1200" dirty="0" smtClean="0">
              <a:solidFill>
                <a:srgbClr val="FFFF00"/>
              </a:solidFill>
              <a:latin typeface="Times New Roman" pitchFamily="18" charset="0"/>
              <a:cs typeface="Times New Roman" pitchFamily="18" charset="0"/>
            </a:rPr>
            <a:t>(из  текста или из опыта)</a:t>
          </a:r>
          <a:endParaRPr lang="ru-RU" sz="2600" b="1" kern="1200" dirty="0">
            <a:solidFill>
              <a:srgbClr val="FFFF00"/>
            </a:solidFill>
            <a:latin typeface="Times New Roman" pitchFamily="18" charset="0"/>
            <a:cs typeface="Times New Roman" pitchFamily="18" charset="0"/>
          </a:endParaRPr>
        </a:p>
      </dsp:txBody>
      <dsp:txXfrm rot="10800000">
        <a:off x="0" y="2622790"/>
        <a:ext cx="6786610" cy="573239"/>
      </dsp:txXfrm>
    </dsp:sp>
    <dsp:sp modelId="{B7B83355-CF27-41FE-83AB-105FC902D3BB}">
      <dsp:nvSpPr>
        <dsp:cNvPr id="0" name=""/>
        <dsp:cNvSpPr/>
      </dsp:nvSpPr>
      <dsp:spPr>
        <a:xfrm rot="10800000">
          <a:off x="0" y="1785946"/>
          <a:ext cx="6786610" cy="882218"/>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b="1" kern="1200" dirty="0" smtClean="0">
              <a:latin typeface="Times New Roman" pitchFamily="18" charset="0"/>
              <a:cs typeface="Times New Roman" pitchFamily="18" charset="0"/>
            </a:rPr>
            <a:t>Первый пример (из текста)</a:t>
          </a:r>
          <a:endParaRPr lang="ru-RU" sz="2600" b="1" kern="1200" dirty="0">
            <a:latin typeface="Times New Roman" pitchFamily="18" charset="0"/>
            <a:cs typeface="Times New Roman" pitchFamily="18" charset="0"/>
          </a:endParaRPr>
        </a:p>
      </dsp:txBody>
      <dsp:txXfrm rot="10800000">
        <a:off x="0" y="1785946"/>
        <a:ext cx="6786610" cy="573239"/>
      </dsp:txXfrm>
    </dsp:sp>
    <dsp:sp modelId="{F7D3D137-AAB5-4E26-834E-9BF224B77E50}">
      <dsp:nvSpPr>
        <dsp:cNvPr id="0" name=""/>
        <dsp:cNvSpPr/>
      </dsp:nvSpPr>
      <dsp:spPr>
        <a:xfrm rot="10800000">
          <a:off x="0" y="875561"/>
          <a:ext cx="6786610" cy="882218"/>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b="1" kern="1200" dirty="0" smtClean="0">
              <a:latin typeface="Times New Roman" pitchFamily="18" charset="0"/>
              <a:cs typeface="Times New Roman" pitchFamily="18" charset="0"/>
            </a:rPr>
            <a:t>Комментарий</a:t>
          </a:r>
          <a:endParaRPr lang="ru-RU" sz="2600" b="1" kern="1200" dirty="0">
            <a:latin typeface="Times New Roman" pitchFamily="18" charset="0"/>
            <a:cs typeface="Times New Roman" pitchFamily="18" charset="0"/>
          </a:endParaRPr>
        </a:p>
      </dsp:txBody>
      <dsp:txXfrm rot="10800000">
        <a:off x="0" y="875561"/>
        <a:ext cx="6786610" cy="573239"/>
      </dsp:txXfrm>
    </dsp:sp>
    <dsp:sp modelId="{17894371-3896-42B7-8C05-B5288B90F04F}">
      <dsp:nvSpPr>
        <dsp:cNvPr id="0" name=""/>
        <dsp:cNvSpPr/>
      </dsp:nvSpPr>
      <dsp:spPr>
        <a:xfrm rot="10800000">
          <a:off x="0" y="0"/>
          <a:ext cx="6786610" cy="882218"/>
        </a:xfrm>
        <a:prstGeom prst="upArrowCallout">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b="1" kern="1200" dirty="0" smtClean="0">
              <a:latin typeface="Times New Roman" pitchFamily="18" charset="0"/>
              <a:cs typeface="Times New Roman" pitchFamily="18" charset="0"/>
            </a:rPr>
            <a:t>Вступление.  Толкование значения слова</a:t>
          </a:r>
          <a:endParaRPr lang="ru-RU" sz="2600" b="1" kern="1200" dirty="0">
            <a:latin typeface="Times New Roman" pitchFamily="18" charset="0"/>
            <a:cs typeface="Times New Roman" pitchFamily="18" charset="0"/>
          </a:endParaRPr>
        </a:p>
      </dsp:txBody>
      <dsp:txXfrm rot="10800000">
        <a:off x="0" y="0"/>
        <a:ext cx="6786610" cy="5732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DB771-FB1D-442E-BB1D-8DBF643F1749}" type="datetimeFigureOut">
              <a:rPr lang="ru-RU" smtClean="0"/>
              <a:pPr/>
              <a:t>13.11.2016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9571C-CE08-4F0B-A247-80B56B750A88}" type="slidenum">
              <a:rPr lang="ru-RU" smtClean="0"/>
              <a:pPr/>
              <a:t>‹#›</a:t>
            </a:fld>
            <a:endParaRPr lang="ru-RU"/>
          </a:p>
        </p:txBody>
      </p:sp>
    </p:spTree>
    <p:extLst>
      <p:ext uri="{BB962C8B-B14F-4D97-AF65-F5344CB8AC3E}">
        <p14:creationId xmlns="" xmlns:p14="http://schemas.microsoft.com/office/powerpoint/2010/main" val="269932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99571C-CE08-4F0B-A247-80B56B750A88}" type="slidenum">
              <a:rPr lang="ru-RU" smtClean="0"/>
              <a:pPr/>
              <a:t>54</a:t>
            </a:fld>
            <a:endParaRPr lang="ru-RU"/>
          </a:p>
        </p:txBody>
      </p:sp>
    </p:spTree>
    <p:extLst>
      <p:ext uri="{BB962C8B-B14F-4D97-AF65-F5344CB8AC3E}">
        <p14:creationId xmlns="" xmlns:p14="http://schemas.microsoft.com/office/powerpoint/2010/main" val="7285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13.11.2016</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hyperlink" Target="http://legionr.ru/"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08720"/>
            <a:ext cx="7772400" cy="1780108"/>
          </a:xfrm>
        </p:spPr>
        <p:txBody>
          <a:bodyPr>
            <a:normAutofit/>
          </a:bodyPr>
          <a:lstStyle/>
          <a:p>
            <a:pPr algn="ctr"/>
            <a:r>
              <a:rPr lang="ru-RU" sz="5400" dirty="0" smtClean="0">
                <a:solidFill>
                  <a:schemeClr val="bg1"/>
                </a:solidFill>
              </a:rPr>
              <a:t>Работа с текстом при подготовке к ОГЭ</a:t>
            </a:r>
            <a:endParaRPr lang="ru-RU" sz="5400" dirty="0">
              <a:solidFill>
                <a:schemeClr val="bg1"/>
              </a:solidFill>
            </a:endParaRPr>
          </a:p>
        </p:txBody>
      </p:sp>
      <p:sp>
        <p:nvSpPr>
          <p:cNvPr id="3" name="Подзаголовок 2"/>
          <p:cNvSpPr>
            <a:spLocks noGrp="1"/>
          </p:cNvSpPr>
          <p:nvPr>
            <p:ph type="subTitle" idx="1"/>
          </p:nvPr>
        </p:nvSpPr>
        <p:spPr>
          <a:xfrm>
            <a:off x="755576" y="4293096"/>
            <a:ext cx="6858000" cy="990600"/>
          </a:xfrm>
        </p:spPr>
        <p:txBody>
          <a:bodyPr>
            <a:normAutofit fontScale="25000" lnSpcReduction="20000"/>
          </a:bodyPr>
          <a:lstStyle/>
          <a:p>
            <a:pPr>
              <a:lnSpc>
                <a:spcPct val="80000"/>
              </a:lnSpc>
              <a:buClr>
                <a:schemeClr val="accent3"/>
              </a:buClr>
              <a:defRPr/>
            </a:pPr>
            <a:r>
              <a:rPr lang="ru-RU" sz="11200" b="1" dirty="0">
                <a:solidFill>
                  <a:schemeClr val="tx1"/>
                </a:solidFill>
                <a:effectLst>
                  <a:outerShdw blurRad="38100" dist="38100" dir="2700000" algn="tl">
                    <a:srgbClr val="000000"/>
                  </a:outerShdw>
                </a:effectLst>
                <a:latin typeface="Times New Roman" pitchFamily="18" charset="0"/>
                <a:cs typeface="Times New Roman" pitchFamily="18" charset="0"/>
              </a:rPr>
              <a:t>Наталья </a:t>
            </a:r>
            <a:r>
              <a:rPr lang="ru-RU" sz="11200" b="1" dirty="0" smtClean="0">
                <a:solidFill>
                  <a:schemeClr val="tx1"/>
                </a:solidFill>
                <a:effectLst>
                  <a:outerShdw blurRad="38100" dist="38100" dir="2700000" algn="tl">
                    <a:srgbClr val="000000"/>
                  </a:outerShdw>
                </a:effectLst>
                <a:latin typeface="Times New Roman" pitchFamily="18" charset="0"/>
                <a:cs typeface="Times New Roman" pitchFamily="18" charset="0"/>
              </a:rPr>
              <a:t>Аркадьевна Сенина </a:t>
            </a:r>
          </a:p>
          <a:p>
            <a:pPr>
              <a:lnSpc>
                <a:spcPct val="120000"/>
              </a:lnSpc>
              <a:spcBef>
                <a:spcPts val="0"/>
              </a:spcBef>
              <a:buClr>
                <a:schemeClr val="accent3"/>
              </a:buClr>
              <a:defRPr/>
            </a:pPr>
            <a:r>
              <a:rPr lang="ru-RU" sz="7200" b="1" dirty="0" smtClean="0">
                <a:solidFill>
                  <a:schemeClr val="tx1"/>
                </a:solidFill>
                <a:latin typeface="Times New Roman" pitchFamily="18" charset="0"/>
                <a:cs typeface="Times New Roman" pitchFamily="18" charset="0"/>
              </a:rPr>
              <a:t>кандидат </a:t>
            </a:r>
            <a:r>
              <a:rPr lang="ru-RU" sz="7200" b="1" dirty="0">
                <a:solidFill>
                  <a:schemeClr val="tx1"/>
                </a:solidFill>
                <a:latin typeface="Times New Roman" pitchFamily="18" charset="0"/>
                <a:cs typeface="Times New Roman" pitchFamily="18" charset="0"/>
              </a:rPr>
              <a:t>филологических наук, </a:t>
            </a:r>
            <a:r>
              <a:rPr lang="ru-RU" sz="7200" b="1" dirty="0" smtClean="0">
                <a:solidFill>
                  <a:schemeClr val="tx1"/>
                </a:solidFill>
                <a:latin typeface="Times New Roman" pitchFamily="18" charset="0"/>
                <a:cs typeface="Times New Roman" pitchFamily="18" charset="0"/>
              </a:rPr>
              <a:t>доцент, заведующий </a:t>
            </a:r>
            <a:r>
              <a:rPr lang="ru-RU" sz="7200" b="1" dirty="0">
                <a:solidFill>
                  <a:schemeClr val="tx1"/>
                </a:solidFill>
                <a:latin typeface="Times New Roman" pitchFamily="18" charset="0"/>
                <a:cs typeface="Times New Roman" pitchFamily="18" charset="0"/>
              </a:rPr>
              <a:t>кафедрой русского языка, культуры и коррекции  речи </a:t>
            </a:r>
            <a:endParaRPr lang="en-US" sz="7200" b="1" dirty="0" smtClean="0">
              <a:solidFill>
                <a:schemeClr val="tx1"/>
              </a:solidFill>
              <a:latin typeface="Times New Roman" pitchFamily="18" charset="0"/>
              <a:cs typeface="Times New Roman" pitchFamily="18" charset="0"/>
            </a:endParaRPr>
          </a:p>
          <a:p>
            <a:pPr>
              <a:lnSpc>
                <a:spcPct val="120000"/>
              </a:lnSpc>
              <a:spcBef>
                <a:spcPts val="0"/>
              </a:spcBef>
              <a:buClr>
                <a:schemeClr val="accent3"/>
              </a:buClr>
              <a:defRPr/>
            </a:pPr>
            <a:r>
              <a:rPr lang="ru-RU" sz="7200" b="1" dirty="0" smtClean="0">
                <a:solidFill>
                  <a:schemeClr val="tx1"/>
                </a:solidFill>
                <a:latin typeface="Times New Roman" pitchFamily="18" charset="0"/>
                <a:cs typeface="Times New Roman" pitchFamily="18" charset="0"/>
              </a:rPr>
              <a:t>Таганрогского института </a:t>
            </a:r>
            <a:r>
              <a:rPr lang="ru-RU" sz="7200" b="1" dirty="0">
                <a:solidFill>
                  <a:schemeClr val="tx1"/>
                </a:solidFill>
                <a:latin typeface="Times New Roman" pitchFamily="18" charset="0"/>
                <a:cs typeface="Times New Roman" pitchFamily="18" charset="0"/>
              </a:rPr>
              <a:t>имени </a:t>
            </a:r>
            <a:r>
              <a:rPr lang="ru-RU" sz="7200" b="1" dirty="0" smtClean="0">
                <a:solidFill>
                  <a:schemeClr val="tx1"/>
                </a:solidFill>
                <a:latin typeface="Times New Roman" pitchFamily="18" charset="0"/>
                <a:cs typeface="Times New Roman" pitchFamily="18" charset="0"/>
              </a:rPr>
              <a:t>А.П.Чехова;</a:t>
            </a:r>
          </a:p>
          <a:p>
            <a:pPr>
              <a:lnSpc>
                <a:spcPct val="120000"/>
              </a:lnSpc>
              <a:spcBef>
                <a:spcPts val="0"/>
              </a:spcBef>
              <a:buClr>
                <a:schemeClr val="accent3"/>
              </a:buClr>
              <a:defRPr/>
            </a:pPr>
            <a:r>
              <a:rPr lang="ru-RU" sz="7200" b="1" dirty="0">
                <a:solidFill>
                  <a:schemeClr val="tx1"/>
                </a:solidFill>
                <a:latin typeface="Times New Roman" pitchFamily="18" charset="0"/>
                <a:cs typeface="Times New Roman" pitchFamily="18" charset="0"/>
              </a:rPr>
              <a:t>начальник отдела русского языка и литературы издательства «Легион</a:t>
            </a:r>
            <a:r>
              <a:rPr lang="ru-RU" sz="7200" b="1" dirty="0" smtClean="0">
                <a:solidFill>
                  <a:schemeClr val="tx1"/>
                </a:solidFill>
                <a:latin typeface="Times New Roman" pitchFamily="18" charset="0"/>
                <a:cs typeface="Times New Roman" pitchFamily="18" charset="0"/>
              </a:rPr>
              <a:t>» </a:t>
            </a:r>
            <a:endParaRPr lang="ru-RU" sz="7200" b="1" dirty="0">
              <a:solidFill>
                <a:schemeClr val="tx1"/>
              </a:solidFill>
              <a:latin typeface="Times New Roman" pitchFamily="18" charset="0"/>
              <a:cs typeface="Times New Roman" pitchFamily="18" charset="0"/>
            </a:endParaRPr>
          </a:p>
          <a:p>
            <a:pPr>
              <a:lnSpc>
                <a:spcPct val="80000"/>
              </a:lnSpc>
              <a:buClr>
                <a:schemeClr val="accent3"/>
              </a:buClr>
              <a:defRPr/>
            </a:pPr>
            <a:endParaRPr lang="ru-RU" sz="7200" b="1" dirty="0">
              <a:solidFill>
                <a:schemeClr val="bg1"/>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94317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89240"/>
            <a:ext cx="8229600" cy="536923"/>
          </a:xfrm>
        </p:spPr>
        <p:txBody>
          <a:bodyPr>
            <a:normAutofit/>
          </a:bodyPr>
          <a:lstStyle/>
          <a:p>
            <a:pPr marL="0" indent="0">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Читательская грамотность (по слайду Г.А.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Цукерман</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dirty="0"/>
          </a:p>
        </p:txBody>
      </p:sp>
      <p:sp>
        <p:nvSpPr>
          <p:cNvPr id="4" name="Блок-схема: альтернативный процесс 3"/>
          <p:cNvSpPr/>
          <p:nvPr/>
        </p:nvSpPr>
        <p:spPr>
          <a:xfrm>
            <a:off x="3275856" y="548680"/>
            <a:ext cx="2808312"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Читательская грамотность</a:t>
            </a:r>
            <a:endParaRPr lang="ru-RU" sz="2400" dirty="0"/>
          </a:p>
        </p:txBody>
      </p:sp>
      <p:sp>
        <p:nvSpPr>
          <p:cNvPr id="5" name="Блок-схема: альтернативный процесс 4"/>
          <p:cNvSpPr/>
          <p:nvPr/>
        </p:nvSpPr>
        <p:spPr>
          <a:xfrm>
            <a:off x="1187624" y="1833948"/>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Опора на текст</a:t>
            </a:r>
            <a:endParaRPr lang="ru-RU" dirty="0"/>
          </a:p>
        </p:txBody>
      </p:sp>
      <p:sp>
        <p:nvSpPr>
          <p:cNvPr id="7" name="Блок-схема: альтернативный процесс 6"/>
          <p:cNvSpPr/>
          <p:nvPr/>
        </p:nvSpPr>
        <p:spPr>
          <a:xfrm>
            <a:off x="5868144" y="1844824"/>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Опора на </a:t>
            </a:r>
            <a:r>
              <a:rPr lang="ru-RU" dirty="0" err="1" smtClean="0"/>
              <a:t>внетекстовое</a:t>
            </a:r>
            <a:r>
              <a:rPr lang="ru-RU" dirty="0" smtClean="0"/>
              <a:t> знание</a:t>
            </a:r>
            <a:endParaRPr lang="ru-RU" dirty="0"/>
          </a:p>
        </p:txBody>
      </p:sp>
      <p:sp>
        <p:nvSpPr>
          <p:cNvPr id="8" name="Блок-схема: альтернативный процесс 7"/>
          <p:cNvSpPr/>
          <p:nvPr/>
        </p:nvSpPr>
        <p:spPr>
          <a:xfrm>
            <a:off x="107504" y="3212976"/>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Найти и извлечь </a:t>
            </a:r>
            <a:r>
              <a:rPr lang="ru-RU" i="1" dirty="0" smtClean="0"/>
              <a:t>(информацию)</a:t>
            </a:r>
            <a:endParaRPr lang="ru-RU" i="1" dirty="0"/>
          </a:p>
        </p:txBody>
      </p:sp>
      <p:sp>
        <p:nvSpPr>
          <p:cNvPr id="9" name="Блок-схема: альтернативный процесс 8"/>
          <p:cNvSpPr/>
          <p:nvPr/>
        </p:nvSpPr>
        <p:spPr>
          <a:xfrm>
            <a:off x="2843808" y="3212976"/>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Интегрировать и интерпретировать </a:t>
            </a:r>
            <a:r>
              <a:rPr lang="ru-RU" i="1" dirty="0" smtClean="0"/>
              <a:t>(сообщения текста)</a:t>
            </a:r>
            <a:endParaRPr lang="ru-RU" i="1" dirty="0"/>
          </a:p>
        </p:txBody>
      </p:sp>
      <p:sp>
        <p:nvSpPr>
          <p:cNvPr id="10" name="Блок-схема: альтернативный процесс 9"/>
          <p:cNvSpPr/>
          <p:nvPr/>
        </p:nvSpPr>
        <p:spPr>
          <a:xfrm>
            <a:off x="5940152" y="3197178"/>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Осмыслить </a:t>
            </a:r>
            <a:br>
              <a:rPr lang="ru-RU" dirty="0" smtClean="0"/>
            </a:br>
            <a:r>
              <a:rPr lang="ru-RU" dirty="0" smtClean="0"/>
              <a:t>и оценить</a:t>
            </a:r>
            <a:endParaRPr lang="ru-RU" i="1" dirty="0"/>
          </a:p>
        </p:txBody>
      </p:sp>
      <p:sp>
        <p:nvSpPr>
          <p:cNvPr id="11" name="Блок-схема: альтернативный процесс 10"/>
          <p:cNvSpPr/>
          <p:nvPr/>
        </p:nvSpPr>
        <p:spPr>
          <a:xfrm>
            <a:off x="3923928" y="4581128"/>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содержание текста</a:t>
            </a:r>
            <a:endParaRPr lang="ru-RU" i="1" dirty="0"/>
          </a:p>
        </p:txBody>
      </p:sp>
      <p:sp>
        <p:nvSpPr>
          <p:cNvPr id="12" name="Блок-схема: альтернативный процесс 11"/>
          <p:cNvSpPr/>
          <p:nvPr/>
        </p:nvSpPr>
        <p:spPr>
          <a:xfrm>
            <a:off x="6588224" y="4581128"/>
            <a:ext cx="2448272" cy="9361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форму текста</a:t>
            </a:r>
            <a:endParaRPr lang="ru-RU" i="1" dirty="0"/>
          </a:p>
        </p:txBody>
      </p:sp>
      <p:cxnSp>
        <p:nvCxnSpPr>
          <p:cNvPr id="14" name="Прямая соединительная линия 13"/>
          <p:cNvCxnSpPr/>
          <p:nvPr/>
        </p:nvCxnSpPr>
        <p:spPr>
          <a:xfrm>
            <a:off x="2411760" y="1700808"/>
            <a:ext cx="46805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a:stCxn id="4" idx="2"/>
          </p:cNvCxnSpPr>
          <p:nvPr/>
        </p:nvCxnSpPr>
        <p:spPr>
          <a:xfrm>
            <a:off x="4680012" y="1484784"/>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a:endCxn id="5" idx="0"/>
          </p:cNvCxnSpPr>
          <p:nvPr/>
        </p:nvCxnSpPr>
        <p:spPr>
          <a:xfrm>
            <a:off x="2411760" y="1700808"/>
            <a:ext cx="0" cy="133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a:endCxn id="7" idx="0"/>
          </p:cNvCxnSpPr>
          <p:nvPr/>
        </p:nvCxnSpPr>
        <p:spPr>
          <a:xfrm>
            <a:off x="7092280" y="1700808"/>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a:stCxn id="5" idx="2"/>
          </p:cNvCxnSpPr>
          <p:nvPr/>
        </p:nvCxnSpPr>
        <p:spPr>
          <a:xfrm>
            <a:off x="2411760" y="2770052"/>
            <a:ext cx="0" cy="226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p:nvPr/>
        </p:nvCxnSpPr>
        <p:spPr>
          <a:xfrm>
            <a:off x="1187624" y="2996952"/>
            <a:ext cx="2880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Прямая соединительная линия 25"/>
          <p:cNvCxnSpPr/>
          <p:nvPr/>
        </p:nvCxnSpPr>
        <p:spPr>
          <a:xfrm>
            <a:off x="1187624" y="29969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p:cNvCxnSpPr>
            <a:endCxn id="9" idx="0"/>
          </p:cNvCxnSpPr>
          <p:nvPr/>
        </p:nvCxnSpPr>
        <p:spPr>
          <a:xfrm>
            <a:off x="4067944" y="29969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Прямая соединительная линия 31"/>
          <p:cNvCxnSpPr/>
          <p:nvPr/>
        </p:nvCxnSpPr>
        <p:spPr>
          <a:xfrm>
            <a:off x="7236296" y="2780928"/>
            <a:ext cx="0" cy="4162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Прямая соединительная линия 33"/>
          <p:cNvCxnSpPr/>
          <p:nvPr/>
        </p:nvCxnSpPr>
        <p:spPr>
          <a:xfrm>
            <a:off x="7308304" y="4149080"/>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Прямая соединительная линия 35"/>
          <p:cNvCxnSpPr/>
          <p:nvPr/>
        </p:nvCxnSpPr>
        <p:spPr>
          <a:xfrm>
            <a:off x="5004048" y="4293096"/>
            <a:ext cx="29523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Прямая соединительная линия 37"/>
          <p:cNvCxnSpPr/>
          <p:nvPr/>
        </p:nvCxnSpPr>
        <p:spPr>
          <a:xfrm>
            <a:off x="5004048" y="4293096"/>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Прямая соединительная линия 39"/>
          <p:cNvCxnSpPr/>
          <p:nvPr/>
        </p:nvCxnSpPr>
        <p:spPr>
          <a:xfrm>
            <a:off x="7956376" y="4293096"/>
            <a:ext cx="0" cy="28803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779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6781800" cy="1087016"/>
          </a:xfrm>
        </p:spPr>
        <p:txBody>
          <a:bodyPr>
            <a:normAutofit/>
          </a:bodyPr>
          <a:lstStyle/>
          <a:p>
            <a:r>
              <a:rPr lang="ru-RU" sz="3200" dirty="0" smtClean="0"/>
              <a:t>Трёхуровневая модель понимания художественного текста </a:t>
            </a:r>
            <a:endParaRPr lang="ru-RU" sz="3200" dirty="0"/>
          </a:p>
        </p:txBody>
      </p:sp>
      <p:graphicFrame>
        <p:nvGraphicFramePr>
          <p:cNvPr id="4" name="Содержимое 3"/>
          <p:cNvGraphicFramePr>
            <a:graphicFrameLocks noGrp="1"/>
          </p:cNvGraphicFramePr>
          <p:nvPr>
            <p:ph idx="1"/>
            <p:extLst/>
          </p:nvPr>
        </p:nvGraphicFramePr>
        <p:xfrm>
          <a:off x="714348" y="1643050"/>
          <a:ext cx="7543800" cy="4508183"/>
        </p:xfrm>
        <a:graphic>
          <a:graphicData uri="http://schemas.openxmlformats.org/drawingml/2006/table">
            <a:tbl>
              <a:tblPr firstRow="1" bandRow="1">
                <a:tableStyleId>{5940675A-B579-460E-94D1-54222C63F5DA}</a:tableStyleId>
              </a:tblPr>
              <a:tblGrid>
                <a:gridCol w="3771900"/>
                <a:gridCol w="3771900"/>
              </a:tblGrid>
              <a:tr h="1033463">
                <a:tc>
                  <a:txBody>
                    <a:bodyPr/>
                    <a:lstStyle/>
                    <a:p>
                      <a:pPr algn="l"/>
                      <a:r>
                        <a:rPr lang="ru-RU" b="1" dirty="0" smtClean="0"/>
                        <a:t>Фактическая</a:t>
                      </a:r>
                      <a:r>
                        <a:rPr lang="ru-RU" b="1" baseline="0" dirty="0" smtClean="0"/>
                        <a:t> </a:t>
                      </a:r>
                      <a:r>
                        <a:rPr lang="ru-RU" b="1" dirty="0" smtClean="0"/>
                        <a:t>информация:</a:t>
                      </a:r>
                    </a:p>
                    <a:p>
                      <a:pPr algn="l"/>
                      <a:r>
                        <a:rPr lang="ru-RU" b="0" dirty="0" smtClean="0"/>
                        <a:t>сообщение о фактах,  событиях, процессах</a:t>
                      </a:r>
                      <a:endParaRPr lang="ru-RU" b="0" dirty="0"/>
                    </a:p>
                  </a:txBody>
                  <a:tcPr/>
                </a:tc>
                <a:tc>
                  <a:txBody>
                    <a:bodyPr/>
                    <a:lstStyle/>
                    <a:p>
                      <a:r>
                        <a:rPr lang="ru-RU" i="1" dirty="0" smtClean="0"/>
                        <a:t>Кто…?, Куда…?, Когда…?, Откуда…?, Как…?, Каким образом…?</a:t>
                      </a:r>
                      <a:endParaRPr lang="ru-RU" i="1" dirty="0"/>
                    </a:p>
                  </a:txBody>
                  <a:tcPr/>
                </a:tc>
              </a:tr>
              <a:tr h="1343502">
                <a:tc>
                  <a:txBody>
                    <a:bodyPr/>
                    <a:lstStyle/>
                    <a:p>
                      <a:r>
                        <a:rPr lang="ru-RU" b="1" dirty="0" smtClean="0"/>
                        <a:t>Концептуальная информация:</a:t>
                      </a:r>
                    </a:p>
                    <a:p>
                      <a:r>
                        <a:rPr lang="ru-RU" b="0" dirty="0" smtClean="0"/>
                        <a:t>авторское  понимание отношений между фактами, авторская оценка, понимание причинно-следственных связей</a:t>
                      </a:r>
                      <a:endParaRPr lang="ru-RU" b="0" dirty="0"/>
                    </a:p>
                  </a:txBody>
                  <a:tcPr/>
                </a:tc>
                <a:tc>
                  <a:txBody>
                    <a:bodyPr/>
                    <a:lstStyle/>
                    <a:p>
                      <a:r>
                        <a:rPr lang="ru-RU" i="1" dirty="0" smtClean="0"/>
                        <a:t>Почему…?,</a:t>
                      </a:r>
                      <a:r>
                        <a:rPr lang="ru-RU" i="1" baseline="0" dirty="0" smtClean="0"/>
                        <a:t> Зачем…?, По какой причине…?, Чем объясняется…?,         В чём различие…?, Какая взаимосвязь…?  </a:t>
                      </a:r>
                      <a:r>
                        <a:rPr lang="ru-RU" i="1" dirty="0" smtClean="0"/>
                        <a:t> </a:t>
                      </a:r>
                      <a:endParaRPr lang="ru-RU" i="1" dirty="0"/>
                    </a:p>
                  </a:txBody>
                  <a:tcPr/>
                </a:tc>
              </a:tr>
              <a:tr h="723424">
                <a:tc>
                  <a:txBody>
                    <a:bodyPr/>
                    <a:lstStyle/>
                    <a:p>
                      <a:r>
                        <a:rPr lang="ru-RU" b="1" dirty="0" smtClean="0"/>
                        <a:t>Содержательно-концептуально-оценочная информация :</a:t>
                      </a:r>
                    </a:p>
                    <a:p>
                      <a:r>
                        <a:rPr lang="ru-RU" b="0" dirty="0" smtClean="0"/>
                        <a:t>осмысление текста с точки зрения  личных нравственных норм, отношение читателя к прочитанному, оценка авторской идеи</a:t>
                      </a:r>
                      <a:endParaRPr lang="ru-RU" b="0" dirty="0"/>
                    </a:p>
                  </a:txBody>
                  <a:tcPr/>
                </a:tc>
                <a:tc>
                  <a:txBody>
                    <a:bodyPr/>
                    <a:lstStyle/>
                    <a:p>
                      <a:r>
                        <a:rPr lang="ru-RU" i="1" dirty="0" smtClean="0"/>
                        <a:t>Как оценить поступки, слова, действия героев?</a:t>
                      </a:r>
                      <a:r>
                        <a:rPr lang="ru-RU" i="1" baseline="0" dirty="0" smtClean="0"/>
                        <a:t> Хорошо это или плохо? Как поступил бы ты? На чьей стороне твои симпатии и антипатии? Согласен ли ты с позицией автора?</a:t>
                      </a:r>
                      <a:endParaRPr lang="ru-RU" i="1" dirty="0"/>
                    </a:p>
                  </a:txBody>
                  <a:tcPr/>
                </a:tc>
              </a:tr>
            </a:tbl>
          </a:graphicData>
        </a:graphic>
      </p:graphicFrame>
    </p:spTree>
    <p:extLst>
      <p:ext uri="{BB962C8B-B14F-4D97-AF65-F5344CB8AC3E}">
        <p14:creationId xmlns="" xmlns:p14="http://schemas.microsoft.com/office/powerpoint/2010/main" val="85150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24000" y="1397000"/>
          <a:ext cx="6096000" cy="4611368"/>
        </p:xfrm>
        <a:graphic>
          <a:graphicData uri="http://schemas.openxmlformats.org/drawingml/2006/table">
            <a:tbl>
              <a:tblPr firstRow="1" bandRow="1">
                <a:tableStyleId>{5940675A-B579-460E-94D1-54222C63F5DA}</a:tableStyleId>
              </a:tblPr>
              <a:tblGrid>
                <a:gridCol w="3048000"/>
                <a:gridCol w="3048000"/>
              </a:tblGrid>
              <a:tr h="1746248">
                <a:tc>
                  <a:txBody>
                    <a:bodyPr/>
                    <a:lstStyle/>
                    <a:p>
                      <a:pPr algn="ctr"/>
                      <a:r>
                        <a:rPr lang="ru-RU" sz="1600" b="1" dirty="0" smtClean="0"/>
                        <a:t>Фактический </a:t>
                      </a:r>
                    </a:p>
                    <a:p>
                      <a:pPr algn="ctr"/>
                      <a:r>
                        <a:rPr lang="ru-RU" sz="1600" dirty="0" smtClean="0"/>
                        <a:t>(содержательная информация)</a:t>
                      </a:r>
                    </a:p>
                    <a:p>
                      <a:pPr algn="ctr"/>
                      <a:endParaRPr lang="ru-RU" sz="1600" dirty="0" smtClean="0"/>
                    </a:p>
                    <a:p>
                      <a:pPr algn="ctr"/>
                      <a:endParaRPr lang="ru-RU" sz="1600" i="1" dirty="0" smtClean="0"/>
                    </a:p>
                    <a:p>
                      <a:pPr algn="ctr"/>
                      <a:r>
                        <a:rPr lang="ru-RU" sz="1600" i="1" dirty="0" smtClean="0"/>
                        <a:t>Где искать?</a:t>
                      </a:r>
                      <a:endParaRPr lang="ru-RU" sz="1600" b="0" i="1" dirty="0"/>
                    </a:p>
                  </a:txBody>
                  <a:tcPr/>
                </a:tc>
                <a:tc>
                  <a:txBody>
                    <a:bodyPr/>
                    <a:lstStyle/>
                    <a:p>
                      <a:pPr algn="ctr"/>
                      <a:r>
                        <a:rPr lang="ru-RU" sz="1600" dirty="0" smtClean="0"/>
                        <a:t>Факты текста, лежащие на поверхности, выраженные эксплицитно</a:t>
                      </a:r>
                    </a:p>
                    <a:p>
                      <a:pPr algn="ctr"/>
                      <a:endParaRPr lang="ru-RU" sz="1600" dirty="0" smtClean="0"/>
                    </a:p>
                    <a:p>
                      <a:pPr algn="ctr"/>
                      <a:r>
                        <a:rPr lang="ru-RU" sz="1600" i="1" dirty="0" smtClean="0"/>
                        <a:t>В словах и предложениях текста</a:t>
                      </a:r>
                      <a:endParaRPr lang="ru-RU" sz="1600" b="0" i="1" dirty="0"/>
                    </a:p>
                  </a:txBody>
                  <a:tcPr/>
                </a:tc>
              </a:tr>
              <a:tr h="370840">
                <a:tc>
                  <a:txBody>
                    <a:bodyPr/>
                    <a:lstStyle/>
                    <a:p>
                      <a:pPr algn="ctr"/>
                      <a:r>
                        <a:rPr lang="ru-RU" sz="1600" b="1" dirty="0" smtClean="0"/>
                        <a:t>Интерпретационный</a:t>
                      </a:r>
                    </a:p>
                    <a:p>
                      <a:pPr algn="ctr"/>
                      <a:r>
                        <a:rPr lang="ru-RU" sz="1600" dirty="0" smtClean="0"/>
                        <a:t>(содержательно-концептуальная</a:t>
                      </a:r>
                      <a:r>
                        <a:rPr lang="ru-RU" sz="1600" baseline="0" dirty="0" smtClean="0"/>
                        <a:t> информация</a:t>
                      </a:r>
                      <a:r>
                        <a:rPr lang="ru-RU" sz="1600" dirty="0" smtClean="0"/>
                        <a:t>)</a:t>
                      </a:r>
                    </a:p>
                    <a:p>
                      <a:endParaRPr lang="ru-RU" sz="1600" dirty="0" smtClean="0"/>
                    </a:p>
                    <a:p>
                      <a:pPr algn="ctr"/>
                      <a:r>
                        <a:rPr lang="ru-RU" sz="1600" i="1" dirty="0" smtClean="0"/>
                        <a:t>Где искать?</a:t>
                      </a:r>
                      <a:endParaRPr lang="ru-RU" sz="1600" b="0" i="1" dirty="0"/>
                    </a:p>
                  </a:txBody>
                  <a:tcPr/>
                </a:tc>
                <a:tc>
                  <a:txBody>
                    <a:bodyPr/>
                    <a:lstStyle/>
                    <a:p>
                      <a:pPr algn="ctr"/>
                      <a:r>
                        <a:rPr lang="ru-RU" sz="1600" dirty="0" smtClean="0"/>
                        <a:t>Текст и контекст, их понимание и интерпретация, чтение между строк</a:t>
                      </a:r>
                    </a:p>
                    <a:p>
                      <a:pPr algn="ctr"/>
                      <a:endParaRPr lang="ru-RU" sz="1600" dirty="0" smtClean="0"/>
                    </a:p>
                    <a:p>
                      <a:pPr algn="ctr"/>
                      <a:r>
                        <a:rPr lang="ru-RU" sz="1600" i="1" dirty="0" smtClean="0"/>
                        <a:t>В позиции автора</a:t>
                      </a:r>
                      <a:r>
                        <a:rPr lang="ru-RU" sz="1600" i="1" baseline="0" dirty="0" smtClean="0"/>
                        <a:t> и читателя</a:t>
                      </a:r>
                      <a:endParaRPr lang="ru-RU" sz="1600" i="1" dirty="0"/>
                    </a:p>
                  </a:txBody>
                  <a:tcPr/>
                </a:tc>
              </a:tr>
              <a:tr h="370840">
                <a:tc>
                  <a:txBody>
                    <a:bodyPr/>
                    <a:lstStyle/>
                    <a:p>
                      <a:pPr algn="ctr"/>
                      <a:r>
                        <a:rPr lang="ru-RU" sz="1600" b="1" dirty="0" smtClean="0"/>
                        <a:t>Оценивающий</a:t>
                      </a:r>
                    </a:p>
                    <a:p>
                      <a:pPr algn="ctr"/>
                      <a:endParaRPr lang="ru-RU" sz="16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0" i="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0"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600" b="0" i="1" dirty="0" smtClean="0"/>
                        <a:t>Где искать?</a:t>
                      </a:r>
                    </a:p>
                    <a:p>
                      <a:pPr algn="ctr"/>
                      <a:endParaRPr lang="ru-RU" sz="1600" dirty="0"/>
                    </a:p>
                  </a:txBody>
                  <a:tcPr/>
                </a:tc>
                <a:tc>
                  <a:txBody>
                    <a:bodyPr/>
                    <a:lstStyle/>
                    <a:p>
                      <a:pPr algn="ctr"/>
                      <a:r>
                        <a:rPr lang="ru-RU" sz="1600" dirty="0" smtClean="0"/>
                        <a:t>Текст, контекст и подтекст.</a:t>
                      </a:r>
                    </a:p>
                    <a:p>
                      <a:pPr algn="ctr"/>
                      <a:r>
                        <a:rPr lang="ru-RU" sz="1600" dirty="0" smtClean="0"/>
                        <a:t>Обобщение и оценивание за пределами текста.</a:t>
                      </a:r>
                    </a:p>
                    <a:p>
                      <a:pPr algn="ctr"/>
                      <a:endParaRPr lang="ru-RU" sz="1600" i="1" dirty="0" smtClean="0"/>
                    </a:p>
                    <a:p>
                      <a:pPr algn="ctr"/>
                      <a:r>
                        <a:rPr lang="ru-RU" sz="1600" i="1" dirty="0" smtClean="0"/>
                        <a:t>Составлять из позиций автора и читателя</a:t>
                      </a:r>
                      <a:endParaRPr lang="ru-RU" sz="1600" i="1" dirty="0"/>
                    </a:p>
                  </a:txBody>
                  <a:tcPr/>
                </a:tc>
              </a:tr>
            </a:tbl>
          </a:graphicData>
        </a:graphic>
      </p:graphicFrame>
    </p:spTree>
    <p:extLst>
      <p:ext uri="{BB962C8B-B14F-4D97-AF65-F5344CB8AC3E}">
        <p14:creationId xmlns="" xmlns:p14="http://schemas.microsoft.com/office/powerpoint/2010/main" val="3350627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239000" cy="4846320"/>
          </a:xfrm>
        </p:spPr>
        <p:txBody>
          <a:bodyPr>
            <a:normAutofit/>
          </a:bodyPr>
          <a:lstStyle/>
          <a:p>
            <a:pPr marL="0" indent="0" algn="ctr">
              <a:buNone/>
            </a:pPr>
            <a:r>
              <a:rPr lang="ru-RU" sz="3200" b="1" dirty="0" smtClean="0"/>
              <a:t>«А что есть чтение как не разгадывание, извлечение тайного, оставшегося за строками, за пределами слов…</a:t>
            </a:r>
          </a:p>
          <a:p>
            <a:pPr marL="0" indent="0" algn="ctr">
              <a:buNone/>
            </a:pPr>
            <a:r>
              <a:rPr lang="ru-RU" sz="3200" b="1" dirty="0" smtClean="0"/>
              <a:t>Чтение прежде всего сотворчество».</a:t>
            </a:r>
          </a:p>
          <a:p>
            <a:pPr marL="0" indent="0" algn="r">
              <a:buNone/>
            </a:pPr>
            <a:r>
              <a:rPr lang="ru-RU" sz="3200" i="1" dirty="0" err="1" smtClean="0"/>
              <a:t>М.Цветаева</a:t>
            </a:r>
            <a:endParaRPr lang="ru-RU" sz="3200" i="1" dirty="0"/>
          </a:p>
        </p:txBody>
      </p:sp>
    </p:spTree>
    <p:extLst>
      <p:ext uri="{BB962C8B-B14F-4D97-AF65-F5344CB8AC3E}">
        <p14:creationId xmlns="" xmlns:p14="http://schemas.microsoft.com/office/powerpoint/2010/main" val="102384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1110" y="116632"/>
            <a:ext cx="4000528" cy="5891800"/>
          </a:xfrm>
          <a:prstGeom prst="rect">
            <a:avLst/>
          </a:prstGeom>
          <a:ln>
            <a:noFill/>
            <a:miter lim="800000"/>
            <a:headEnd/>
            <a:tailEnd/>
          </a:ln>
          <a:extLst/>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68580" indent="0" algn="ctr" eaLnBrk="1" fontAlgn="auto" hangingPunct="1">
              <a:spcAft>
                <a:spcPts val="0"/>
              </a:spcAft>
              <a:buClr>
                <a:schemeClr val="accent3"/>
              </a:buClr>
              <a:buFont typeface="Wingdings"/>
              <a:buNone/>
              <a:defRPr/>
            </a:pP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Адресант</a:t>
            </a:r>
            <a:b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(автор текста)</a:t>
            </a:r>
          </a:p>
          <a:p>
            <a:pPr marL="68580" indent="0" algn="ctr" eaLnBrk="1" fontAlgn="auto" hangingPunct="1">
              <a:spcAft>
                <a:spcPts val="0"/>
              </a:spcAft>
              <a:buClr>
                <a:schemeClr val="accent3"/>
              </a:buClr>
              <a:buFont typeface="Wingdings"/>
              <a:buNone/>
              <a:defRPr/>
            </a:pP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Адресант</a:t>
            </a:r>
            <a:endPar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endPar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адресант</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Объект 3"/>
          <p:cNvSpPr>
            <a:spLocks noGrp="1"/>
          </p:cNvSpPr>
          <p:nvPr>
            <p:ph sz="half" idx="2"/>
          </p:nvPr>
        </p:nvSpPr>
        <p:spPr>
          <a:xfrm>
            <a:off x="5076689" y="116632"/>
            <a:ext cx="4038600" cy="5891800"/>
          </a:xfrm>
          <a:prstGeom prst="rect">
            <a:avLst/>
          </a:prstGeom>
          <a:ln>
            <a:miter lim="800000"/>
            <a:headEnd/>
            <a:tailEnd/>
          </a:ln>
          <a:extLst/>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68580" indent="0" algn="ctr" eaLnBrk="1" fontAlgn="auto" hangingPunct="1">
              <a:spcAft>
                <a:spcPts val="0"/>
              </a:spcAft>
              <a:buClr>
                <a:schemeClr val="accent3"/>
              </a:buClr>
              <a:buFont typeface="Wingdings"/>
              <a:buNone/>
              <a:defRPr/>
            </a:pPr>
            <a:endPar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Адресат</a:t>
            </a: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(ученик)</a:t>
            </a:r>
          </a:p>
          <a:p>
            <a:pPr marL="68580" indent="0" algn="ctr" eaLnBrk="1" fontAlgn="auto" hangingPunct="1">
              <a:spcAft>
                <a:spcPts val="0"/>
              </a:spcAft>
              <a:buClr>
                <a:schemeClr val="accent3"/>
              </a:buClr>
              <a:buFont typeface="Wingdings"/>
              <a:buNone/>
              <a:defRPr/>
            </a:pPr>
            <a:endPar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endPar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Адресат</a:t>
            </a:r>
            <a:endPar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endPar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68580" indent="0" algn="ctr" eaLnBrk="1" fontAlgn="auto" hangingPunct="1">
              <a:spcAft>
                <a:spcPts val="0"/>
              </a:spcAft>
              <a:buClr>
                <a:schemeClr val="accent3"/>
              </a:buClr>
              <a:buFont typeface="Wingdings"/>
              <a:buNone/>
              <a:defRPr/>
            </a:pP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адресат</a:t>
            </a:r>
            <a:endPar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411480" indent="-274320" eaLnBrk="1" fontAlgn="auto" hangingPunct="1">
              <a:spcAft>
                <a:spcPts val="0"/>
              </a:spcAft>
              <a:buClr>
                <a:schemeClr val="accent3"/>
              </a:buClr>
              <a:buFont typeface="Wingdings"/>
              <a:buChar char=""/>
              <a:defRPr/>
            </a:pP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Стрелка вправо 4"/>
          <p:cNvSpPr/>
          <p:nvPr/>
        </p:nvSpPr>
        <p:spPr>
          <a:xfrm>
            <a:off x="4392016" y="1628800"/>
            <a:ext cx="1152525" cy="360363"/>
          </a:xfrm>
          <a:prstGeom prst="rightArrow">
            <a:avLst/>
          </a:prstGeom>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
        <p:nvSpPr>
          <p:cNvPr id="6" name="Выгнутая вверх стрелка 5"/>
          <p:cNvSpPr/>
          <p:nvPr/>
        </p:nvSpPr>
        <p:spPr>
          <a:xfrm>
            <a:off x="4002206" y="1241459"/>
            <a:ext cx="1944688" cy="539750"/>
          </a:xfrm>
          <a:prstGeom prst="curvedDownArrow">
            <a:avLst/>
          </a:prstGeom>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solidFill>
                <a:schemeClr val="tx1"/>
              </a:solidFill>
            </a:endParaRPr>
          </a:p>
        </p:txBody>
      </p:sp>
      <p:sp>
        <p:nvSpPr>
          <p:cNvPr id="7" name="Стрелка вправо 6"/>
          <p:cNvSpPr/>
          <p:nvPr/>
        </p:nvSpPr>
        <p:spPr>
          <a:xfrm rot="10800000">
            <a:off x="4247355" y="2924944"/>
            <a:ext cx="1152525" cy="360362"/>
          </a:xfrm>
          <a:prstGeom prst="rightArrow">
            <a:avLst/>
          </a:prstGeom>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
        <p:nvSpPr>
          <p:cNvPr id="8" name="Выгнутая вверх стрелка 7"/>
          <p:cNvSpPr/>
          <p:nvPr/>
        </p:nvSpPr>
        <p:spPr>
          <a:xfrm rot="10800000">
            <a:off x="3851275" y="3212853"/>
            <a:ext cx="1944688" cy="541337"/>
          </a:xfrm>
          <a:prstGeom prst="curvedDownArrow">
            <a:avLst/>
          </a:prstGeom>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solidFill>
                <a:schemeClr val="tx1"/>
              </a:solidFill>
            </a:endParaRPr>
          </a:p>
        </p:txBody>
      </p:sp>
      <p:sp>
        <p:nvSpPr>
          <p:cNvPr id="9" name="Двойная стрелка влево/вправо 8"/>
          <p:cNvSpPr/>
          <p:nvPr/>
        </p:nvSpPr>
        <p:spPr>
          <a:xfrm>
            <a:off x="4247354" y="4895862"/>
            <a:ext cx="1152525" cy="360362"/>
          </a:xfrm>
          <a:prstGeom prst="leftRightArrow">
            <a:avLst/>
          </a:prstGeom>
          <a:solidFill>
            <a:schemeClr val="accent1"/>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a:p>
        </p:txBody>
      </p:sp>
      <p:sp>
        <p:nvSpPr>
          <p:cNvPr id="10" name="Выгнутая вверх стрелка 9"/>
          <p:cNvSpPr/>
          <p:nvPr/>
        </p:nvSpPr>
        <p:spPr>
          <a:xfrm rot="10800000">
            <a:off x="3825206" y="5248027"/>
            <a:ext cx="1943100" cy="539750"/>
          </a:xfrm>
          <a:prstGeom prst="curvedDownArrow">
            <a:avLst/>
          </a:prstGeom>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solidFill>
                <a:schemeClr val="tx1"/>
              </a:solidFill>
            </a:endParaRPr>
          </a:p>
        </p:txBody>
      </p:sp>
      <p:sp>
        <p:nvSpPr>
          <p:cNvPr id="11" name="Выгнутая вверх стрелка 10"/>
          <p:cNvSpPr/>
          <p:nvPr/>
        </p:nvSpPr>
        <p:spPr>
          <a:xfrm>
            <a:off x="3865818" y="4443825"/>
            <a:ext cx="1944688" cy="539750"/>
          </a:xfrm>
          <a:prstGeom prst="curvedDownArrow">
            <a:avLst/>
          </a:prstGeom>
          <a:solidFill>
            <a:schemeClr val="accent1"/>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a:solidFill>
                <a:schemeClr val="tx1"/>
              </a:solidFill>
            </a:endParaRPr>
          </a:p>
        </p:txBody>
      </p:sp>
    </p:spTree>
    <p:extLst>
      <p:ext uri="{BB962C8B-B14F-4D97-AF65-F5344CB8AC3E}">
        <p14:creationId xmlns="" xmlns:p14="http://schemas.microsoft.com/office/powerpoint/2010/main" val="2504227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36712"/>
            <a:ext cx="8229600" cy="4929188"/>
          </a:xfrm>
          <a:solidFill>
            <a:schemeClr val="accent1">
              <a:lumMod val="40000"/>
              <a:lumOff val="60000"/>
            </a:schemeClr>
          </a:solidFill>
        </p:spPr>
        <p:txBody>
          <a:bodyPr>
            <a:normAutofit/>
          </a:bodyPr>
          <a:lstStyle/>
          <a:p>
            <a:pPr marL="0" indent="0" algn="ctr" eaLnBrk="1" fontAlgn="auto" hangingPunct="1">
              <a:spcAft>
                <a:spcPts val="0"/>
              </a:spcAft>
              <a:buClr>
                <a:schemeClr val="accent3"/>
              </a:buClr>
              <a:buFont typeface="Wingdings 3" pitchFamily="18" charset="2"/>
              <a:buNone/>
              <a:defRPr/>
            </a:pPr>
            <a:r>
              <a:rPr lang="ru-RU" sz="8800" b="1" dirty="0" smtClean="0">
                <a:latin typeface="Times New Roman" panose="02020603050405020304" pitchFamily="18" charset="0"/>
                <a:cs typeface="Times New Roman" panose="02020603050405020304" pitchFamily="18" charset="0"/>
              </a:rPr>
              <a:t>Сочинение 15.2</a:t>
            </a:r>
          </a:p>
          <a:p>
            <a:pPr marL="0" indent="0" algn="ctr" eaLnBrk="1" fontAlgn="auto" hangingPunct="1">
              <a:spcAft>
                <a:spcPts val="0"/>
              </a:spcAft>
              <a:buClr>
                <a:schemeClr val="accent3"/>
              </a:buClr>
              <a:buFont typeface="Wingdings 3" pitchFamily="18" charset="2"/>
              <a:buNone/>
              <a:defRPr/>
            </a:pPr>
            <a:r>
              <a:rPr lang="ru-RU" sz="8800" b="1" dirty="0">
                <a:latin typeface="Times New Roman" panose="02020603050405020304" pitchFamily="18" charset="0"/>
                <a:cs typeface="Times New Roman" panose="02020603050405020304" pitchFamily="18" charset="0"/>
              </a:rPr>
              <a:t>н</a:t>
            </a:r>
            <a:r>
              <a:rPr lang="ru-RU" sz="8800" b="1" dirty="0" smtClean="0">
                <a:latin typeface="Times New Roman" panose="02020603050405020304" pitchFamily="18" charset="0"/>
                <a:cs typeface="Times New Roman" panose="02020603050405020304" pitchFamily="18" charset="0"/>
              </a:rPr>
              <a:t>а ОГЭ</a:t>
            </a:r>
            <a:endParaRPr lang="ru-RU"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3788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6781800" cy="870992"/>
          </a:xfrm>
        </p:spPr>
        <p:txBody>
          <a:bodyPr>
            <a:noAutofit/>
          </a:bodyPr>
          <a:lstStyle/>
          <a:p>
            <a:pPr eaLnBrk="1" fontAlgn="auto" hangingPunct="1">
              <a:spcAft>
                <a:spcPts val="0"/>
              </a:spcAft>
              <a:defRPr/>
            </a:pPr>
            <a:r>
              <a:rPr lang="ru-RU" sz="4400" i="1" dirty="0" smtClean="0">
                <a:latin typeface="Times New Roman" pitchFamily="18" charset="0"/>
                <a:cs typeface="Times New Roman" pitchFamily="18" charset="0"/>
              </a:rPr>
              <a:t> </a:t>
            </a:r>
            <a:r>
              <a:rPr lang="ru-RU" sz="4400" dirty="0" smtClean="0">
                <a:solidFill>
                  <a:srgbClr val="002060"/>
                </a:solidFill>
                <a:latin typeface="Times New Roman" pitchFamily="18" charset="0"/>
                <a:cs typeface="Times New Roman" pitchFamily="18" charset="0"/>
              </a:rPr>
              <a:t> </a:t>
            </a:r>
            <a:r>
              <a:rPr lang="ru-RU" sz="44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Задание 15.2</a:t>
            </a:r>
            <a:endParaRPr lang="ru-RU"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idx="1"/>
          </p:nvPr>
        </p:nvSpPr>
        <p:spPr>
          <a:xfrm>
            <a:off x="827584" y="1772816"/>
            <a:ext cx="7408333" cy="4248472"/>
          </a:xfrm>
        </p:spPr>
        <p:txBody>
          <a:bodyPr>
            <a:normAutofit fontScale="25000" lnSpcReduction="20000"/>
          </a:bodyPr>
          <a:lstStyle/>
          <a:p>
            <a:pPr algn="just">
              <a:buClr>
                <a:schemeClr val="accent3"/>
              </a:buClr>
              <a:buNone/>
              <a:defRPr/>
            </a:pPr>
            <a:r>
              <a:rPr lang="ru-RU" sz="7400" dirty="0" smtClean="0">
                <a:latin typeface="Times New Roman" pitchFamily="18" charset="0"/>
                <a:cs typeface="Times New Roman" pitchFamily="18" charset="0"/>
              </a:rPr>
              <a:t>		</a:t>
            </a:r>
            <a:r>
              <a:rPr lang="ru-RU" sz="8400" dirty="0" smtClean="0">
                <a:latin typeface="Times New Roman" pitchFamily="18" charset="0"/>
                <a:cs typeface="Times New Roman" pitchFamily="18" charset="0"/>
              </a:rPr>
              <a:t>Напишите сочинение-рассуждение. Объясните, как Вы понимаете смысл предложения текста: </a:t>
            </a:r>
            <a:r>
              <a:rPr lang="ru-RU" sz="8400" b="1" dirty="0" smtClean="0">
                <a:latin typeface="Times New Roman" pitchFamily="18" charset="0"/>
                <a:cs typeface="Times New Roman" pitchFamily="18" charset="0"/>
              </a:rPr>
              <a:t>«Только осталась на чёрной крышке глубокая белая ранка».</a:t>
            </a:r>
          </a:p>
          <a:p>
            <a:pPr marL="274320" indent="-274320" algn="just" eaLnBrk="1" fontAlgn="auto" hangingPunct="1">
              <a:spcAft>
                <a:spcPts val="0"/>
              </a:spcAft>
              <a:buClr>
                <a:schemeClr val="accent3"/>
              </a:buClr>
              <a:buFont typeface="Wingdings 3"/>
              <a:buNone/>
              <a:defRPr/>
            </a:pPr>
            <a:r>
              <a:rPr lang="ru-RU" sz="8400" dirty="0" smtClean="0">
                <a:latin typeface="Times New Roman" pitchFamily="18" charset="0"/>
                <a:cs typeface="Times New Roman" pitchFamily="18" charset="0"/>
              </a:rPr>
              <a:t>		Приведите в сочинении </a:t>
            </a:r>
            <a:r>
              <a:rPr lang="ru-RU" sz="8400" b="1" dirty="0" smtClean="0">
                <a:latin typeface="Times New Roman" pitchFamily="18" charset="0"/>
                <a:cs typeface="Times New Roman" pitchFamily="18" charset="0"/>
              </a:rPr>
              <a:t>два</a:t>
            </a:r>
            <a:r>
              <a:rPr lang="ru-RU" sz="8400" dirty="0" smtClean="0">
                <a:latin typeface="Times New Roman" pitchFamily="18" charset="0"/>
                <a:cs typeface="Times New Roman" pitchFamily="18" charset="0"/>
              </a:rPr>
              <a:t> аргумента из прочитанного текста, подтверждающих Ваши рассуждения.</a:t>
            </a:r>
          </a:p>
          <a:p>
            <a:pPr marL="274320" indent="-274320" algn="just" eaLnBrk="1" fontAlgn="auto" hangingPunct="1">
              <a:spcAft>
                <a:spcPts val="0"/>
              </a:spcAft>
              <a:buClr>
                <a:schemeClr val="accent3"/>
              </a:buClr>
              <a:buFont typeface="Wingdings 3"/>
              <a:buNone/>
              <a:defRPr/>
            </a:pPr>
            <a:r>
              <a:rPr lang="ru-RU" sz="8400" dirty="0" smtClean="0">
                <a:latin typeface="Times New Roman" pitchFamily="18" charset="0"/>
                <a:cs typeface="Times New Roman" pitchFamily="18" charset="0"/>
              </a:rPr>
              <a:t>		Приводя примеры, указывайте номера нужных предложений или применяйте цитирование.</a:t>
            </a:r>
          </a:p>
          <a:p>
            <a:pPr marL="274320" indent="-274320" algn="just" eaLnBrk="1" fontAlgn="auto" hangingPunct="1">
              <a:spcAft>
                <a:spcPts val="0"/>
              </a:spcAft>
              <a:buClr>
                <a:schemeClr val="accent3"/>
              </a:buClr>
              <a:buFont typeface="Wingdings 3"/>
              <a:buNone/>
              <a:defRPr/>
            </a:pPr>
            <a:r>
              <a:rPr lang="ru-RU" sz="8400" dirty="0" smtClean="0">
                <a:latin typeface="Times New Roman" pitchFamily="18" charset="0"/>
                <a:cs typeface="Times New Roman" pitchFamily="18" charset="0"/>
              </a:rPr>
              <a:t>		Объём сочинения должен составлять не менее 70 слов. </a:t>
            </a:r>
          </a:p>
          <a:p>
            <a:pPr marL="274320" indent="-274320" algn="just" eaLnBrk="1" fontAlgn="auto" hangingPunct="1">
              <a:spcAft>
                <a:spcPts val="0"/>
              </a:spcAft>
              <a:buClr>
                <a:schemeClr val="accent3"/>
              </a:buClr>
              <a:buFont typeface="Wingdings 3"/>
              <a:buNone/>
              <a:defRPr/>
            </a:pPr>
            <a:r>
              <a:rPr lang="ru-RU" sz="8400" dirty="0">
                <a:latin typeface="Times New Roman" pitchFamily="18" charset="0"/>
                <a:cs typeface="Times New Roman" pitchFamily="18" charset="0"/>
              </a:rPr>
              <a:t>	</a:t>
            </a:r>
            <a:r>
              <a:rPr lang="ru-RU" sz="8400" dirty="0" smtClean="0">
                <a:latin typeface="Times New Roman" pitchFamily="18" charset="0"/>
                <a:cs typeface="Times New Roman" pitchFamily="18" charset="0"/>
              </a:rPr>
              <a:t>	Если </a:t>
            </a:r>
            <a:r>
              <a:rPr lang="ru-RU" sz="8400" dirty="0">
                <a:latin typeface="Times New Roman" pitchFamily="18" charset="0"/>
                <a:cs typeface="Times New Roman" pitchFamily="18" charset="0"/>
              </a:rPr>
              <a:t>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r>
              <a:rPr lang="ru-RU" sz="8400" dirty="0" smtClean="0">
                <a:latin typeface="Times New Roman" pitchFamily="18" charset="0"/>
                <a:cs typeface="Times New Roman" pitchFamily="18" charset="0"/>
              </a:rPr>
              <a:t>.</a:t>
            </a:r>
          </a:p>
          <a:p>
            <a:pPr>
              <a:buClr>
                <a:schemeClr val="accent3"/>
              </a:buClr>
              <a:buNone/>
              <a:defRPr/>
            </a:pPr>
            <a:r>
              <a:rPr lang="ru-RU" sz="8400" dirty="0" smtClean="0">
                <a:latin typeface="Times New Roman" pitchFamily="18" charset="0"/>
                <a:cs typeface="Times New Roman" pitchFamily="18" charset="0"/>
              </a:rPr>
              <a:t>		Сочинение </a:t>
            </a:r>
            <a:r>
              <a:rPr lang="ru-RU" sz="8400" dirty="0">
                <a:latin typeface="Times New Roman" pitchFamily="18" charset="0"/>
                <a:cs typeface="Times New Roman" pitchFamily="18" charset="0"/>
              </a:rPr>
              <a:t>пишите аккуратно, разборчивым почерком</a:t>
            </a:r>
            <a:r>
              <a:rPr lang="ru-RU" sz="8400" dirty="0" smtClean="0">
                <a:latin typeface="Times New Roman" pitchFamily="18" charset="0"/>
                <a:cs typeface="Times New Roman" pitchFamily="18" charset="0"/>
              </a:rPr>
              <a:t>.</a:t>
            </a:r>
            <a:endParaRPr lang="ru-RU" sz="84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094035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652463"/>
          </a:xfrm>
        </p:spPr>
        <p:txBody>
          <a:bodyPr>
            <a:noAutofit/>
          </a:bodyPr>
          <a:lstStyle/>
          <a:p>
            <a:pPr eaLnBrk="1" fontAlgn="auto" hangingPunct="1">
              <a:spcAft>
                <a:spcPts val="0"/>
              </a:spcAft>
              <a:defRPr/>
            </a:pPr>
            <a:r>
              <a:rPr lang="ru-RU" sz="4000" dirty="0" smtClean="0">
                <a:solidFill>
                  <a:srgbClr val="002060"/>
                </a:solidFill>
                <a:latin typeface="Times New Roman" pitchFamily="18" charset="0"/>
                <a:cs typeface="Times New Roman" pitchFamily="18" charset="0"/>
              </a:rPr>
              <a:t>  </a:t>
            </a:r>
            <a:r>
              <a:rPr lang="ru-RU" sz="4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Композиция сочинения 15.2</a:t>
            </a:r>
            <a:endParaRPr lang="ru-RU" sz="4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idx="1"/>
          </p:nvPr>
        </p:nvSpPr>
        <p:spPr/>
        <p:txBody>
          <a:bodyPr>
            <a:normAutofit/>
          </a:bodyPr>
          <a:lstStyle/>
          <a:p>
            <a:pPr marL="274320" indent="-274320" eaLnBrk="1" fontAlgn="auto" hangingPunct="1">
              <a:spcAft>
                <a:spcPts val="0"/>
              </a:spcAft>
              <a:buClr>
                <a:schemeClr val="accent3"/>
              </a:buClr>
              <a:buFont typeface="Wingdings 3"/>
              <a:buNone/>
              <a:defRPr/>
            </a:pPr>
            <a:endParaRPr lang="ru-RU" sz="2400" dirty="0" smtClean="0">
              <a:solidFill>
                <a:schemeClr val="tx2">
                  <a:lumMod val="75000"/>
                </a:schemeClr>
              </a:solidFill>
            </a:endParaRPr>
          </a:p>
          <a:p>
            <a:pPr marL="274320" indent="-274320" eaLnBrk="1" fontAlgn="auto" hangingPunct="1">
              <a:spcAft>
                <a:spcPts val="0"/>
              </a:spcAft>
              <a:buClr>
                <a:schemeClr val="accent3"/>
              </a:buClr>
              <a:buFont typeface="Wingdings 3"/>
              <a:buNone/>
              <a:defRPr/>
            </a:pPr>
            <a:endParaRPr lang="ru-RU"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endParaRPr lang="ru-RU" sz="2400" dirty="0">
              <a:solidFill>
                <a:schemeClr val="tx2">
                  <a:lumMod val="75000"/>
                </a:schemeClr>
              </a:solidFill>
            </a:endParaRPr>
          </a:p>
        </p:txBody>
      </p:sp>
      <p:graphicFrame>
        <p:nvGraphicFramePr>
          <p:cNvPr id="5" name="Схема 4"/>
          <p:cNvGraphicFramePr/>
          <p:nvPr/>
        </p:nvGraphicFramePr>
        <p:xfrm>
          <a:off x="1259632" y="1772816"/>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84096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9512" y="2492896"/>
            <a:ext cx="8316924"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     Вдумчиво и не спеша прочитайте текст, с которого начинается часть 2 вашей экзаменационной работы.</a:t>
            </a:r>
            <a:endParaRPr lang="ru-RU" dirty="0">
              <a:solidFill>
                <a:schemeClr val="tx1"/>
              </a:solidFill>
            </a:endParaRPr>
          </a:p>
        </p:txBody>
      </p:sp>
      <p:sp>
        <p:nvSpPr>
          <p:cNvPr id="3" name="Заголовок 2"/>
          <p:cNvSpPr>
            <a:spLocks noGrp="1"/>
          </p:cNvSpPr>
          <p:nvPr>
            <p:ph type="title"/>
          </p:nvPr>
        </p:nvSpPr>
        <p:spPr>
          <a:xfrm>
            <a:off x="683568" y="692696"/>
            <a:ext cx="7239000" cy="1143000"/>
          </a:xfrm>
        </p:spPr>
        <p:txBody>
          <a:bodyPr>
            <a:normAutofit/>
          </a:bodyPr>
          <a:lstStyle/>
          <a:p>
            <a:r>
              <a:rPr lang="ru-RU" sz="2800" dirty="0" smtClean="0">
                <a:solidFill>
                  <a:schemeClr val="tx1"/>
                </a:solidFill>
              </a:rPr>
              <a:t>Последовательность работы над сочинением на тему задания 15.2</a:t>
            </a:r>
            <a:endParaRPr lang="ru-RU" sz="2800" dirty="0">
              <a:solidFill>
                <a:schemeClr val="tx1"/>
              </a:solidFill>
            </a:endParaRPr>
          </a:p>
        </p:txBody>
      </p:sp>
      <p:sp>
        <p:nvSpPr>
          <p:cNvPr id="4" name="Скругленный прямоугольник 3"/>
          <p:cNvSpPr/>
          <p:nvPr/>
        </p:nvSpPr>
        <p:spPr>
          <a:xfrm>
            <a:off x="323528" y="2060848"/>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1</a:t>
            </a:r>
            <a:endParaRPr lang="ru-RU" sz="2800" b="1" dirty="0"/>
          </a:p>
        </p:txBody>
      </p:sp>
      <p:sp>
        <p:nvSpPr>
          <p:cNvPr id="6" name="Скругленный прямоугольник 5"/>
          <p:cNvSpPr/>
          <p:nvPr/>
        </p:nvSpPr>
        <p:spPr>
          <a:xfrm>
            <a:off x="179512" y="4071770"/>
            <a:ext cx="8316924" cy="9366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     Прочитайте задание 15.2 и поработайте с предложением (фрагментом) текста, вынесенным в задание. Подчеркните в нём ключевые слова. Какая мысль заключена в этом предложении (фрагменте)?</a:t>
            </a:r>
            <a:endParaRPr lang="ru-RU" dirty="0">
              <a:solidFill>
                <a:schemeClr val="tx1"/>
              </a:solidFill>
            </a:endParaRPr>
          </a:p>
        </p:txBody>
      </p:sp>
      <p:sp>
        <p:nvSpPr>
          <p:cNvPr id="7" name="Скругленный прямоугольник 6"/>
          <p:cNvSpPr/>
          <p:nvPr/>
        </p:nvSpPr>
        <p:spPr>
          <a:xfrm>
            <a:off x="251520" y="3645024"/>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2</a:t>
            </a:r>
            <a:endParaRPr lang="ru-RU" sz="2800" b="1" dirty="0"/>
          </a:p>
        </p:txBody>
      </p:sp>
      <p:sp>
        <p:nvSpPr>
          <p:cNvPr id="8" name="Стрелка вниз 7"/>
          <p:cNvSpPr/>
          <p:nvPr/>
        </p:nvSpPr>
        <p:spPr>
          <a:xfrm>
            <a:off x="4095658" y="342426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4095658" y="508518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74400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низ 1"/>
          <p:cNvSpPr/>
          <p:nvPr/>
        </p:nvSpPr>
        <p:spPr>
          <a:xfrm>
            <a:off x="4447408" y="18864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458998" y="677844"/>
            <a:ext cx="8415860" cy="5991516"/>
          </a:xfrm>
          <a:custGeom>
            <a:avLst/>
            <a:gdLst>
              <a:gd name="connsiteX0" fmla="*/ 0 w 8380642"/>
              <a:gd name="connsiteY0" fmla="*/ 806581 h 4839388"/>
              <a:gd name="connsiteX1" fmla="*/ 806581 w 8380642"/>
              <a:gd name="connsiteY1" fmla="*/ 0 h 4839388"/>
              <a:gd name="connsiteX2" fmla="*/ 7574061 w 8380642"/>
              <a:gd name="connsiteY2" fmla="*/ 0 h 4839388"/>
              <a:gd name="connsiteX3" fmla="*/ 8380642 w 8380642"/>
              <a:gd name="connsiteY3" fmla="*/ 806581 h 4839388"/>
              <a:gd name="connsiteX4" fmla="*/ 8380642 w 8380642"/>
              <a:gd name="connsiteY4" fmla="*/ 4032807 h 4839388"/>
              <a:gd name="connsiteX5" fmla="*/ 7574061 w 8380642"/>
              <a:gd name="connsiteY5" fmla="*/ 4839388 h 4839388"/>
              <a:gd name="connsiteX6" fmla="*/ 806581 w 8380642"/>
              <a:gd name="connsiteY6" fmla="*/ 4839388 h 4839388"/>
              <a:gd name="connsiteX7" fmla="*/ 0 w 8380642"/>
              <a:gd name="connsiteY7" fmla="*/ 4032807 h 4839388"/>
              <a:gd name="connsiteX8" fmla="*/ 0 w 8380642"/>
              <a:gd name="connsiteY8" fmla="*/ 806581 h 4839388"/>
              <a:gd name="connsiteX0" fmla="*/ 0 w 8389188"/>
              <a:gd name="connsiteY0" fmla="*/ 507478 h 4839388"/>
              <a:gd name="connsiteX1" fmla="*/ 815127 w 8389188"/>
              <a:gd name="connsiteY1" fmla="*/ 0 h 4839388"/>
              <a:gd name="connsiteX2" fmla="*/ 7582607 w 8389188"/>
              <a:gd name="connsiteY2" fmla="*/ 0 h 4839388"/>
              <a:gd name="connsiteX3" fmla="*/ 8389188 w 8389188"/>
              <a:gd name="connsiteY3" fmla="*/ 806581 h 4839388"/>
              <a:gd name="connsiteX4" fmla="*/ 8389188 w 8389188"/>
              <a:gd name="connsiteY4" fmla="*/ 4032807 h 4839388"/>
              <a:gd name="connsiteX5" fmla="*/ 7582607 w 8389188"/>
              <a:gd name="connsiteY5" fmla="*/ 4839388 h 4839388"/>
              <a:gd name="connsiteX6" fmla="*/ 815127 w 8389188"/>
              <a:gd name="connsiteY6" fmla="*/ 4839388 h 4839388"/>
              <a:gd name="connsiteX7" fmla="*/ 8546 w 8389188"/>
              <a:gd name="connsiteY7" fmla="*/ 4032807 h 4839388"/>
              <a:gd name="connsiteX8" fmla="*/ 0 w 8389188"/>
              <a:gd name="connsiteY8" fmla="*/ 507478 h 4839388"/>
              <a:gd name="connsiteX0" fmla="*/ 0 w 8389188"/>
              <a:gd name="connsiteY0" fmla="*/ 507478 h 4839446"/>
              <a:gd name="connsiteX1" fmla="*/ 815127 w 8389188"/>
              <a:gd name="connsiteY1" fmla="*/ 0 h 4839446"/>
              <a:gd name="connsiteX2" fmla="*/ 7582607 w 8389188"/>
              <a:gd name="connsiteY2" fmla="*/ 0 h 4839446"/>
              <a:gd name="connsiteX3" fmla="*/ 8389188 w 8389188"/>
              <a:gd name="connsiteY3" fmla="*/ 806581 h 4839446"/>
              <a:gd name="connsiteX4" fmla="*/ 8389188 w 8389188"/>
              <a:gd name="connsiteY4" fmla="*/ 4032807 h 4839446"/>
              <a:gd name="connsiteX5" fmla="*/ 7582607 w 8389188"/>
              <a:gd name="connsiteY5" fmla="*/ 4839388 h 4839446"/>
              <a:gd name="connsiteX6" fmla="*/ 815127 w 8389188"/>
              <a:gd name="connsiteY6" fmla="*/ 4839388 h 4839446"/>
              <a:gd name="connsiteX7" fmla="*/ 0 w 8389188"/>
              <a:gd name="connsiteY7" fmla="*/ 4408822 h 4839446"/>
              <a:gd name="connsiteX8" fmla="*/ 0 w 8389188"/>
              <a:gd name="connsiteY8" fmla="*/ 507478 h 4839446"/>
              <a:gd name="connsiteX0" fmla="*/ 0 w 8406280"/>
              <a:gd name="connsiteY0" fmla="*/ 507478 h 4839446"/>
              <a:gd name="connsiteX1" fmla="*/ 815127 w 8406280"/>
              <a:gd name="connsiteY1" fmla="*/ 0 h 4839446"/>
              <a:gd name="connsiteX2" fmla="*/ 7582607 w 8406280"/>
              <a:gd name="connsiteY2" fmla="*/ 0 h 4839446"/>
              <a:gd name="connsiteX3" fmla="*/ 8406280 w 8406280"/>
              <a:gd name="connsiteY3" fmla="*/ 498932 h 4839446"/>
              <a:gd name="connsiteX4" fmla="*/ 8389188 w 8406280"/>
              <a:gd name="connsiteY4" fmla="*/ 4032807 h 4839446"/>
              <a:gd name="connsiteX5" fmla="*/ 7582607 w 8406280"/>
              <a:gd name="connsiteY5" fmla="*/ 4839388 h 4839446"/>
              <a:gd name="connsiteX6" fmla="*/ 815127 w 8406280"/>
              <a:gd name="connsiteY6" fmla="*/ 4839388 h 4839446"/>
              <a:gd name="connsiteX7" fmla="*/ 0 w 8406280"/>
              <a:gd name="connsiteY7" fmla="*/ 4408822 h 4839446"/>
              <a:gd name="connsiteX8" fmla="*/ 0 w 8406280"/>
              <a:gd name="connsiteY8" fmla="*/ 507478 h 4839446"/>
              <a:gd name="connsiteX0" fmla="*/ 0 w 8415860"/>
              <a:gd name="connsiteY0" fmla="*/ 507478 h 4839446"/>
              <a:gd name="connsiteX1" fmla="*/ 815127 w 8415860"/>
              <a:gd name="connsiteY1" fmla="*/ 0 h 4839446"/>
              <a:gd name="connsiteX2" fmla="*/ 7582607 w 8415860"/>
              <a:gd name="connsiteY2" fmla="*/ 0 h 4839446"/>
              <a:gd name="connsiteX3" fmla="*/ 8406280 w 8415860"/>
              <a:gd name="connsiteY3" fmla="*/ 498932 h 4839446"/>
              <a:gd name="connsiteX4" fmla="*/ 8414825 w 8415860"/>
              <a:gd name="connsiteY4" fmla="*/ 4391730 h 4839446"/>
              <a:gd name="connsiteX5" fmla="*/ 7582607 w 8415860"/>
              <a:gd name="connsiteY5" fmla="*/ 4839388 h 4839446"/>
              <a:gd name="connsiteX6" fmla="*/ 815127 w 8415860"/>
              <a:gd name="connsiteY6" fmla="*/ 4839388 h 4839446"/>
              <a:gd name="connsiteX7" fmla="*/ 0 w 8415860"/>
              <a:gd name="connsiteY7" fmla="*/ 4408822 h 4839446"/>
              <a:gd name="connsiteX8" fmla="*/ 0 w 8415860"/>
              <a:gd name="connsiteY8" fmla="*/ 507478 h 48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5860" h="4839446">
                <a:moveTo>
                  <a:pt x="0" y="507478"/>
                </a:moveTo>
                <a:cubicBezTo>
                  <a:pt x="0" y="62016"/>
                  <a:pt x="369665" y="0"/>
                  <a:pt x="815127" y="0"/>
                </a:cubicBezTo>
                <a:lnTo>
                  <a:pt x="7582607" y="0"/>
                </a:lnTo>
                <a:cubicBezTo>
                  <a:pt x="8028069" y="0"/>
                  <a:pt x="8406280" y="53470"/>
                  <a:pt x="8406280" y="498932"/>
                </a:cubicBezTo>
                <a:cubicBezTo>
                  <a:pt x="8400583" y="1676890"/>
                  <a:pt x="8420522" y="3213772"/>
                  <a:pt x="8414825" y="4391730"/>
                </a:cubicBezTo>
                <a:cubicBezTo>
                  <a:pt x="8414825" y="4837192"/>
                  <a:pt x="8028069" y="4839388"/>
                  <a:pt x="7582607" y="4839388"/>
                </a:cubicBezTo>
                <a:lnTo>
                  <a:pt x="815127" y="4839388"/>
                </a:lnTo>
                <a:cubicBezTo>
                  <a:pt x="369665" y="4839388"/>
                  <a:pt x="0" y="4854284"/>
                  <a:pt x="0" y="4408822"/>
                </a:cubicBezTo>
                <a:lnTo>
                  <a:pt x="0" y="50747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chemeClr val="tx1"/>
                </a:solidFill>
              </a:rPr>
              <a:t>       Найдите в тексте это предложение (фрагмент) и подчеркните его.</a:t>
            </a:r>
          </a:p>
          <a:p>
            <a:r>
              <a:rPr lang="ru-RU" dirty="0" smtClean="0">
                <a:solidFill>
                  <a:schemeClr val="tx1"/>
                </a:solidFill>
              </a:rPr>
              <a:t>Определите:</a:t>
            </a:r>
          </a:p>
          <a:p>
            <a:r>
              <a:rPr lang="ru-RU" dirty="0" smtClean="0">
                <a:solidFill>
                  <a:schemeClr val="tx1"/>
                </a:solidFill>
              </a:rPr>
              <a:t>    а) в какой части текста находится это предложение (фрагмент) – в начале, середине или в конце;</a:t>
            </a:r>
          </a:p>
          <a:p>
            <a:endParaRPr lang="ru-RU" dirty="0" smtClean="0">
              <a:solidFill>
                <a:schemeClr val="tx1"/>
              </a:solidFill>
            </a:endParaRPr>
          </a:p>
          <a:p>
            <a:r>
              <a:rPr lang="ru-RU" dirty="0" smtClean="0">
                <a:solidFill>
                  <a:schemeClr val="tx1"/>
                </a:solidFill>
              </a:rPr>
              <a:t>    б) кому принадлежит это высказывание – герою произведения или самому автору (рассказчику);</a:t>
            </a:r>
          </a:p>
          <a:p>
            <a:endParaRPr lang="ru-RU" dirty="0" smtClean="0">
              <a:solidFill>
                <a:schemeClr val="tx1"/>
              </a:solidFill>
            </a:endParaRPr>
          </a:p>
          <a:p>
            <a:r>
              <a:rPr lang="ru-RU" dirty="0" smtClean="0">
                <a:solidFill>
                  <a:schemeClr val="tx1"/>
                </a:solidFill>
              </a:rPr>
              <a:t>    в) какова позиция автора произведения – что он хотел сказать, какую основную мысль передать читателю (проще говоря, какова идея произведения);</a:t>
            </a:r>
          </a:p>
          <a:p>
            <a:endParaRPr lang="ru-RU" dirty="0" smtClean="0">
              <a:solidFill>
                <a:schemeClr val="tx1"/>
              </a:solidFill>
            </a:endParaRPr>
          </a:p>
          <a:p>
            <a:endParaRPr lang="ru-RU" dirty="0" smtClean="0">
              <a:solidFill>
                <a:schemeClr val="tx1"/>
              </a:solidFill>
            </a:endParaRPr>
          </a:p>
          <a:p>
            <a:r>
              <a:rPr lang="ru-RU" dirty="0" smtClean="0">
                <a:solidFill>
                  <a:schemeClr val="tx1"/>
                </a:solidFill>
              </a:rPr>
              <a:t>    г) выражает ли автор свою позицию непосредственно (в каких-либо предложениях) или опосредованно;    </a:t>
            </a:r>
          </a:p>
          <a:p>
            <a:endParaRPr lang="ru-RU" dirty="0">
              <a:solidFill>
                <a:schemeClr val="tx1"/>
              </a:solidFill>
            </a:endParaRPr>
          </a:p>
          <a:p>
            <a:r>
              <a:rPr lang="ru-RU" dirty="0" smtClean="0">
                <a:solidFill>
                  <a:schemeClr val="tx1"/>
                </a:solidFill>
              </a:rPr>
              <a:t>    д) если в тексте не выражена словесно основная мысль или нет прямой оценки автора, которую он даёт герою и его поступкам, то определите, при помощи каких средств автор выражает своё мнение (при помощи сюжета, композиции, образа положительного героя, портрета героя, его речевой характеристики и т.п.); </a:t>
            </a:r>
            <a:endParaRPr lang="ru-RU" dirty="0">
              <a:solidFill>
                <a:schemeClr val="tx1"/>
              </a:solidFill>
            </a:endParaRPr>
          </a:p>
        </p:txBody>
      </p:sp>
      <p:sp>
        <p:nvSpPr>
          <p:cNvPr id="4" name="Скругленный прямоугольник 3"/>
          <p:cNvSpPr/>
          <p:nvPr/>
        </p:nvSpPr>
        <p:spPr>
          <a:xfrm>
            <a:off x="279234" y="476672"/>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3</a:t>
            </a:r>
            <a:endParaRPr lang="ru-RU" sz="2800" b="1" dirty="0"/>
          </a:p>
        </p:txBody>
      </p:sp>
      <p:cxnSp>
        <p:nvCxnSpPr>
          <p:cNvPr id="8" name="Прямая со стрелкой 7"/>
          <p:cNvCxnSpPr/>
          <p:nvPr/>
        </p:nvCxnSpPr>
        <p:spPr>
          <a:xfrm>
            <a:off x="4689724" y="1772816"/>
            <a:ext cx="0" cy="36004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689724" y="2564904"/>
            <a:ext cx="0" cy="36004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694928" y="3645024"/>
            <a:ext cx="0" cy="36004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643438" y="4500570"/>
            <a:ext cx="0" cy="36004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68929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052736"/>
            <a:ext cx="7543800" cy="3886200"/>
          </a:xfrm>
        </p:spPr>
        <p:txBody>
          <a:bodyPr>
            <a:normAutofit lnSpcReduction="10000"/>
          </a:bodyPr>
          <a:lstStyle/>
          <a:p>
            <a:pPr marL="0" indent="0" algn="ctr">
              <a:buNone/>
            </a:pPr>
            <a:r>
              <a:rPr lang="ru-RU" sz="3600" b="1" dirty="0" smtClean="0"/>
              <a:t>«Эти добрые люди и не подозревают, каких трудов и времени стоит научиться читать. Я сам на это употребил 80 лет и всё не могу сказать, что вполне достиг цели»</a:t>
            </a:r>
          </a:p>
          <a:p>
            <a:pPr marL="0" indent="0" algn="r">
              <a:buNone/>
            </a:pPr>
            <a:r>
              <a:rPr lang="ru-RU" sz="3600" i="1" dirty="0" smtClean="0"/>
              <a:t>Гёте</a:t>
            </a:r>
            <a:endParaRPr lang="ru-RU" sz="3600" i="1" dirty="0"/>
          </a:p>
        </p:txBody>
      </p:sp>
    </p:spTree>
    <p:extLst>
      <p:ext uri="{BB962C8B-B14F-4D97-AF65-F5344CB8AC3E}">
        <p14:creationId xmlns="" xmlns:p14="http://schemas.microsoft.com/office/powerpoint/2010/main" val="3129401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75556" y="1556792"/>
            <a:ext cx="8316924" cy="165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chemeClr val="tx1"/>
                </a:solidFill>
              </a:rPr>
              <a:t>     Сформулируйте идею текста (основную мысль) и определите, соответствует ли авторская позиция вашему пониманию, вашему мнению по поводу анализируемого фрагмента. (Как правило, с позицией автора трудно не согласиться, если речь идёт о каких-либо нравственных понятиях – добре, зле, честности, милосердии, предательстве и проч.).</a:t>
            </a:r>
            <a:endParaRPr lang="ru-RU" dirty="0">
              <a:solidFill>
                <a:schemeClr val="tx1"/>
              </a:solidFill>
            </a:endParaRPr>
          </a:p>
        </p:txBody>
      </p:sp>
      <p:sp>
        <p:nvSpPr>
          <p:cNvPr id="3" name="Скругленный прямоугольник 2"/>
          <p:cNvSpPr/>
          <p:nvPr/>
        </p:nvSpPr>
        <p:spPr>
          <a:xfrm>
            <a:off x="323528" y="1412776"/>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4</a:t>
            </a:r>
            <a:endParaRPr lang="ru-RU" sz="2800" b="1" dirty="0"/>
          </a:p>
        </p:txBody>
      </p:sp>
      <p:sp>
        <p:nvSpPr>
          <p:cNvPr id="4" name="Скругленный прямоугольник 3"/>
          <p:cNvSpPr/>
          <p:nvPr/>
        </p:nvSpPr>
        <p:spPr>
          <a:xfrm>
            <a:off x="557640" y="3717032"/>
            <a:ext cx="8316924" cy="10801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chemeClr val="tx1"/>
                </a:solidFill>
              </a:rPr>
              <a:t>     Объясните, как вы поняли предложение (фрагмент) текста: дайте своё видение, свою трактовку смысла цитаты. Помните, что вы должны выразить своё мнение о фрагменте в контексте всего рассказа в целом.</a:t>
            </a:r>
            <a:endParaRPr lang="ru-RU" dirty="0">
              <a:solidFill>
                <a:schemeClr val="tx1"/>
              </a:solidFill>
            </a:endParaRPr>
          </a:p>
        </p:txBody>
      </p:sp>
      <p:sp>
        <p:nvSpPr>
          <p:cNvPr id="5" name="Скругленный прямоугольник 4"/>
          <p:cNvSpPr/>
          <p:nvPr/>
        </p:nvSpPr>
        <p:spPr>
          <a:xfrm>
            <a:off x="305612" y="3573016"/>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5</a:t>
            </a:r>
            <a:endParaRPr lang="ru-RU" sz="2800" b="1" dirty="0"/>
          </a:p>
        </p:txBody>
      </p:sp>
      <p:sp>
        <p:nvSpPr>
          <p:cNvPr id="8" name="Стрелка вниз 7"/>
          <p:cNvSpPr/>
          <p:nvPr/>
        </p:nvSpPr>
        <p:spPr>
          <a:xfrm>
            <a:off x="4491702" y="107827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4572000" y="322365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572000" y="481832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595342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1628800"/>
            <a:ext cx="8316924" cy="10801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chemeClr val="tx1"/>
                </a:solidFill>
              </a:rPr>
              <a:t>     Найдите в тексте два примера, которыми вы сможете подтвердить своё мнение, свои рассуждения о фрагменте. Помните, что вы аргументируете (доказываете) свою оценку, своё мнение о цитате.</a:t>
            </a:r>
            <a:endParaRPr lang="ru-RU" dirty="0">
              <a:solidFill>
                <a:schemeClr val="tx1"/>
              </a:solidFill>
            </a:endParaRPr>
          </a:p>
        </p:txBody>
      </p:sp>
      <p:sp>
        <p:nvSpPr>
          <p:cNvPr id="3" name="Скругленный прямоугольник 2"/>
          <p:cNvSpPr/>
          <p:nvPr/>
        </p:nvSpPr>
        <p:spPr>
          <a:xfrm>
            <a:off x="215516" y="1484784"/>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6</a:t>
            </a:r>
            <a:endParaRPr lang="ru-RU" sz="2800" b="1" dirty="0"/>
          </a:p>
        </p:txBody>
      </p:sp>
      <p:sp>
        <p:nvSpPr>
          <p:cNvPr id="4" name="Стрелка вниз 3"/>
          <p:cNvSpPr/>
          <p:nvPr/>
        </p:nvSpPr>
        <p:spPr>
          <a:xfrm>
            <a:off x="4383690" y="112474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83690" y="270892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486501" y="3270132"/>
            <a:ext cx="8316924" cy="7349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chemeClr val="tx1"/>
                </a:solidFill>
              </a:rPr>
              <a:t>     Соотнесите ваш вывод, которым вы завершаете свои рассуждения, с вашим объяснением смысла фрагмента.</a:t>
            </a:r>
            <a:endParaRPr lang="ru-RU" dirty="0">
              <a:solidFill>
                <a:schemeClr val="tx1"/>
              </a:solidFill>
            </a:endParaRPr>
          </a:p>
        </p:txBody>
      </p:sp>
      <p:sp>
        <p:nvSpPr>
          <p:cNvPr id="7" name="Скругленный прямоугольник 6"/>
          <p:cNvSpPr/>
          <p:nvPr/>
        </p:nvSpPr>
        <p:spPr>
          <a:xfrm>
            <a:off x="215516" y="3054108"/>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7</a:t>
            </a:r>
            <a:endParaRPr lang="ru-RU" sz="2800" b="1" dirty="0"/>
          </a:p>
        </p:txBody>
      </p:sp>
      <p:sp>
        <p:nvSpPr>
          <p:cNvPr id="8" name="Стрелка вниз 7"/>
          <p:cNvSpPr/>
          <p:nvPr/>
        </p:nvSpPr>
        <p:spPr>
          <a:xfrm>
            <a:off x="4423531" y="404106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67544" y="4559929"/>
            <a:ext cx="8316924" cy="7349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solidFill>
                  <a:schemeClr val="tx1"/>
                </a:solidFill>
              </a:rPr>
              <a:t>     Напишите сочинение, соблюдая структуру сочинения-рассуждения. Проверьте его.</a:t>
            </a:r>
            <a:endParaRPr lang="ru-RU" dirty="0">
              <a:solidFill>
                <a:schemeClr val="tx1"/>
              </a:solidFill>
            </a:endParaRPr>
          </a:p>
        </p:txBody>
      </p:sp>
      <p:sp>
        <p:nvSpPr>
          <p:cNvPr id="10" name="Скругленный прямоугольник 9"/>
          <p:cNvSpPr/>
          <p:nvPr/>
        </p:nvSpPr>
        <p:spPr>
          <a:xfrm>
            <a:off x="215516" y="4278244"/>
            <a:ext cx="5040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8</a:t>
            </a:r>
            <a:endParaRPr lang="ru-RU" sz="2800" b="1" dirty="0"/>
          </a:p>
        </p:txBody>
      </p:sp>
    </p:spTree>
    <p:extLst>
      <p:ext uri="{BB962C8B-B14F-4D97-AF65-F5344CB8AC3E}">
        <p14:creationId xmlns="" xmlns:p14="http://schemas.microsoft.com/office/powerpoint/2010/main" val="365345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755576" y="476672"/>
            <a:ext cx="8229600" cy="652463"/>
          </a:xfrm>
        </p:spPr>
        <p:txBody>
          <a:bodyPr>
            <a:normAutofit fontScale="90000"/>
          </a:bodyPr>
          <a:lstStyle/>
          <a:p>
            <a:pPr eaLnBrk="1" fontAlgn="auto" hangingPunct="1">
              <a:spcAft>
                <a:spcPts val="0"/>
              </a:spcAft>
              <a:defRPr/>
            </a:pPr>
            <a:r>
              <a:rPr lang="ru-RU" sz="4000" dirty="0" smtClean="0">
                <a:solidFill>
                  <a:srgbClr val="002060"/>
                </a:solidFill>
                <a:latin typeface="Times New Roman" pitchFamily="18" charset="0"/>
                <a:cs typeface="Times New Roman" pitchFamily="18" charset="0"/>
              </a:rPr>
              <a:t> </a:t>
            </a:r>
            <a:r>
              <a:rPr lang="ru-RU" sz="3200" dirty="0" smtClean="0">
                <a:solidFill>
                  <a:srgbClr val="002060"/>
                </a:solidFill>
                <a:latin typeface="Times New Roman" pitchFamily="18" charset="0"/>
                <a:cs typeface="Times New Roman" pitchFamily="18" charset="0"/>
              </a:rPr>
              <a:t>Композиция сочинения 15.2</a:t>
            </a:r>
          </a:p>
        </p:txBody>
      </p:sp>
      <p:sp>
        <p:nvSpPr>
          <p:cNvPr id="5" name="Прямоугольник 4"/>
          <p:cNvSpPr/>
          <p:nvPr/>
        </p:nvSpPr>
        <p:spPr>
          <a:xfrm>
            <a:off x="2411413" y="1628775"/>
            <a:ext cx="41767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Тезис:</a:t>
            </a:r>
          </a:p>
          <a:p>
            <a:pPr algn="ctr">
              <a:defRPr/>
            </a:pPr>
            <a:r>
              <a:rPr lang="ru-RU" sz="2000" dirty="0">
                <a:latin typeface="Times New Roman" pitchFamily="18" charset="0"/>
                <a:cs typeface="Times New Roman" pitchFamily="18" charset="0"/>
              </a:rPr>
              <a:t>толкование фрагмента текста</a:t>
            </a:r>
          </a:p>
        </p:txBody>
      </p:sp>
      <p:sp>
        <p:nvSpPr>
          <p:cNvPr id="6" name="Овал 5"/>
          <p:cNvSpPr/>
          <p:nvPr/>
        </p:nvSpPr>
        <p:spPr>
          <a:xfrm>
            <a:off x="971550" y="2900363"/>
            <a:ext cx="309562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1-й пример-аргумент из текста</a:t>
            </a:r>
          </a:p>
        </p:txBody>
      </p:sp>
      <p:sp>
        <p:nvSpPr>
          <p:cNvPr id="7" name="Овал 6"/>
          <p:cNvSpPr/>
          <p:nvPr/>
        </p:nvSpPr>
        <p:spPr>
          <a:xfrm>
            <a:off x="5148263" y="2833688"/>
            <a:ext cx="3024187" cy="1171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2-й пример-аргумент из текста</a:t>
            </a:r>
          </a:p>
        </p:txBody>
      </p:sp>
      <p:sp>
        <p:nvSpPr>
          <p:cNvPr id="8" name="Прямоугольник 7"/>
          <p:cNvSpPr/>
          <p:nvPr/>
        </p:nvSpPr>
        <p:spPr>
          <a:xfrm>
            <a:off x="3556000" y="4894263"/>
            <a:ext cx="18732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Вывод</a:t>
            </a:r>
          </a:p>
        </p:txBody>
      </p:sp>
      <p:cxnSp>
        <p:nvCxnSpPr>
          <p:cNvPr id="10" name="Прямая со стрелкой 9"/>
          <p:cNvCxnSpPr/>
          <p:nvPr/>
        </p:nvCxnSpPr>
        <p:spPr>
          <a:xfrm>
            <a:off x="4716016" y="2543175"/>
            <a:ext cx="647700" cy="6238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Прямая со стрелкой 11"/>
          <p:cNvCxnSpPr>
            <a:endCxn id="6" idx="7"/>
          </p:cNvCxnSpPr>
          <p:nvPr/>
        </p:nvCxnSpPr>
        <p:spPr>
          <a:xfrm flipH="1">
            <a:off x="3613831" y="2543175"/>
            <a:ext cx="670833" cy="5189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Прямая со стрелкой 15"/>
          <p:cNvCxnSpPr/>
          <p:nvPr/>
        </p:nvCxnSpPr>
        <p:spPr>
          <a:xfrm>
            <a:off x="3132138" y="4005263"/>
            <a:ext cx="1152525" cy="889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Прямая со стрелкой 17"/>
          <p:cNvCxnSpPr/>
          <p:nvPr/>
        </p:nvCxnSpPr>
        <p:spPr>
          <a:xfrm flipH="1">
            <a:off x="5091113" y="4005263"/>
            <a:ext cx="936626" cy="889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p:cNvCxnSpPr>
            <a:stCxn id="5" idx="2"/>
            <a:endCxn id="8" idx="0"/>
          </p:cNvCxnSpPr>
          <p:nvPr/>
        </p:nvCxnSpPr>
        <p:spPr>
          <a:xfrm flipH="1">
            <a:off x="4492625" y="2543175"/>
            <a:ext cx="7144" cy="23510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3901476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908720"/>
            <a:ext cx="7408333" cy="4752528"/>
          </a:xfrm>
        </p:spPr>
        <p:txBody>
          <a:bodyPr>
            <a:normAutofit fontScale="85000" lnSpcReduction="20000"/>
          </a:bodyPr>
          <a:lstStyle/>
          <a:p>
            <a:pPr marL="0" indent="0" algn="ctr">
              <a:buNone/>
            </a:pPr>
            <a:r>
              <a:rPr lang="ru-RU" sz="3800" b="1" dirty="0" smtClean="0">
                <a:latin typeface="Times New Roman" pitchFamily="18" charset="0"/>
                <a:cs typeface="Times New Roman" pitchFamily="18" charset="0"/>
              </a:rPr>
              <a:t>ШЕФЫ</a:t>
            </a:r>
          </a:p>
          <a:p>
            <a:pPr marL="0" indent="0" algn="ctr">
              <a:buNone/>
            </a:pPr>
            <a:endParaRPr lang="ru-RU" sz="3800" b="1" dirty="0">
              <a:latin typeface="Times New Roman" pitchFamily="18" charset="0"/>
              <a:cs typeface="Times New Roman" pitchFamily="18" charset="0"/>
            </a:endParaRPr>
          </a:p>
          <a:p>
            <a:pPr marL="0" indent="0">
              <a:buNone/>
            </a:pP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1)Все мы, </a:t>
            </a:r>
            <a:r>
              <a:rPr lang="ru-RU" b="1" dirty="0">
                <a:solidFill>
                  <a:srgbClr val="FF0000"/>
                </a:solidFill>
                <a:latin typeface="Times New Roman" pitchFamily="18" charset="0"/>
                <a:cs typeface="Times New Roman" pitchFamily="18" charset="0"/>
              </a:rPr>
              <a:t>ребята </a:t>
            </a:r>
            <a:r>
              <a:rPr lang="ru-RU" b="1" dirty="0" err="1">
                <a:solidFill>
                  <a:srgbClr val="FF0000"/>
                </a:solidFill>
                <a:latin typeface="Times New Roman" pitchFamily="18" charset="0"/>
                <a:cs typeface="Times New Roman" pitchFamily="18" charset="0"/>
              </a:rPr>
              <a:t>Кизлярского</a:t>
            </a:r>
            <a:r>
              <a:rPr lang="ru-RU" b="1" dirty="0">
                <a:solidFill>
                  <a:srgbClr val="FF0000"/>
                </a:solidFill>
                <a:latin typeface="Times New Roman" pitchFamily="18" charset="0"/>
                <a:cs typeface="Times New Roman" pitchFamily="18" charset="0"/>
              </a:rPr>
              <a:t> детдома, жили без родных </a:t>
            </a:r>
            <a:r>
              <a:rPr lang="ru-RU" b="1" dirty="0" smtClean="0">
                <a:solidFill>
                  <a:srgbClr val="FF0000"/>
                </a:solidFill>
                <a:latin typeface="Times New Roman" pitchFamily="18" charset="0"/>
                <a:cs typeface="Times New Roman" pitchFamily="18" charset="0"/>
              </a:rPr>
              <a:t>много лет </a:t>
            </a:r>
            <a:r>
              <a:rPr lang="ru-RU" b="1" dirty="0">
                <a:solidFill>
                  <a:srgbClr val="FF0000"/>
                </a:solidFill>
                <a:latin typeface="Times New Roman" pitchFamily="18" charset="0"/>
                <a:cs typeface="Times New Roman" pitchFamily="18" charset="0"/>
              </a:rPr>
              <a:t>и совсем забыли, </a:t>
            </a:r>
            <a:r>
              <a:rPr lang="ru-RU" b="1" dirty="0">
                <a:solidFill>
                  <a:srgbClr val="00B050"/>
                </a:solidFill>
                <a:latin typeface="Times New Roman" pitchFamily="18" charset="0"/>
                <a:cs typeface="Times New Roman" pitchFamily="18" charset="0"/>
              </a:rPr>
              <a:t>что такое семейный уют</a:t>
            </a:r>
            <a:r>
              <a:rPr lang="ru-RU" b="1" dirty="0">
                <a:latin typeface="Times New Roman" pitchFamily="18" charset="0"/>
                <a:cs typeface="Times New Roman" pitchFamily="18" charset="0"/>
              </a:rPr>
              <a:t>. (2)И вдруг нас </a:t>
            </a:r>
            <a:r>
              <a:rPr lang="ru-RU" b="1" dirty="0" smtClean="0">
                <a:latin typeface="Times New Roman" pitchFamily="18" charset="0"/>
                <a:cs typeface="Times New Roman" pitchFamily="18" charset="0"/>
              </a:rPr>
              <a:t>привели </a:t>
            </a:r>
            <a:r>
              <a:rPr lang="ru-RU" b="1" dirty="0">
                <a:latin typeface="Times New Roman" pitchFamily="18" charset="0"/>
                <a:cs typeface="Times New Roman" pitchFamily="18" charset="0"/>
              </a:rPr>
              <a:t>на станцию, объявили, что железнодорожники — наши </a:t>
            </a:r>
            <a:r>
              <a:rPr lang="ru-RU" b="1" dirty="0" smtClean="0">
                <a:solidFill>
                  <a:srgbClr val="FF0000"/>
                </a:solidFill>
                <a:latin typeface="Times New Roman" pitchFamily="18" charset="0"/>
                <a:cs typeface="Times New Roman" pitchFamily="18" charset="0"/>
              </a:rPr>
              <a:t>шефы и </a:t>
            </a:r>
            <a:r>
              <a:rPr lang="ru-RU" b="1" dirty="0">
                <a:solidFill>
                  <a:srgbClr val="FF0000"/>
                </a:solidFill>
                <a:latin typeface="Times New Roman" pitchFamily="18" charset="0"/>
                <a:cs typeface="Times New Roman" pitchFamily="18" charset="0"/>
              </a:rPr>
              <a:t>они приглашают нас в гости.</a:t>
            </a:r>
          </a:p>
          <a:p>
            <a:pPr marL="0" indent="0">
              <a:buNone/>
            </a:pP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3)Разобрали нас по одному. </a:t>
            </a:r>
            <a:r>
              <a:rPr lang="ru-RU" b="1" dirty="0">
                <a:solidFill>
                  <a:srgbClr val="FF0000"/>
                </a:solidFill>
                <a:latin typeface="Times New Roman" pitchFamily="18" charset="0"/>
                <a:cs typeface="Times New Roman" pitchFamily="18" charset="0"/>
              </a:rPr>
              <a:t>(4)Дядя Вася, толстый и </a:t>
            </a:r>
            <a:r>
              <a:rPr lang="ru-RU" b="1" dirty="0" smtClean="0">
                <a:solidFill>
                  <a:srgbClr val="FF0000"/>
                </a:solidFill>
                <a:latin typeface="Times New Roman" pitchFamily="18" charset="0"/>
                <a:cs typeface="Times New Roman" pitchFamily="18" charset="0"/>
              </a:rPr>
              <a:t>весёлый начальник</a:t>
            </a:r>
            <a:r>
              <a:rPr lang="ru-RU" b="1" dirty="0">
                <a:solidFill>
                  <a:srgbClr val="FF0000"/>
                </a:solidFill>
                <a:latin typeface="Times New Roman" pitchFamily="18" charset="0"/>
                <a:cs typeface="Times New Roman" pitchFamily="18" charset="0"/>
              </a:rPr>
              <a:t>, привёл меня к себе домой</a:t>
            </a:r>
            <a:r>
              <a:rPr lang="ru-RU" b="1" dirty="0">
                <a:latin typeface="Times New Roman" pitchFamily="18" charset="0"/>
                <a:cs typeface="Times New Roman" pitchFamily="18" charset="0"/>
              </a:rPr>
              <a:t>. (5)</a:t>
            </a:r>
            <a:r>
              <a:rPr lang="ru-RU" b="1" dirty="0">
                <a:solidFill>
                  <a:srgbClr val="FF0000"/>
                </a:solidFill>
                <a:latin typeface="Times New Roman" pitchFamily="18" charset="0"/>
                <a:cs typeface="Times New Roman" pitchFamily="18" charset="0"/>
              </a:rPr>
              <a:t>Жена</a:t>
            </a:r>
            <a:r>
              <a:rPr lang="ru-RU" b="1" dirty="0">
                <a:latin typeface="Times New Roman" pitchFamily="18" charset="0"/>
                <a:cs typeface="Times New Roman" pitchFamily="18" charset="0"/>
              </a:rPr>
              <a:t> </a:t>
            </a:r>
            <a:r>
              <a:rPr lang="ru-RU" b="1" dirty="0">
                <a:solidFill>
                  <a:srgbClr val="00B050"/>
                </a:solidFill>
                <a:latin typeface="Times New Roman" pitchFamily="18" charset="0"/>
                <a:cs typeface="Times New Roman" pitchFamily="18" charset="0"/>
              </a:rPr>
              <a:t>охала</a:t>
            </a:r>
            <a:r>
              <a:rPr lang="ru-RU" b="1" dirty="0">
                <a:latin typeface="Times New Roman" pitchFamily="18" charset="0"/>
                <a:cs typeface="Times New Roman" pitchFamily="18" charset="0"/>
              </a:rPr>
              <a:t>, долго </a:t>
            </a:r>
            <a:r>
              <a:rPr lang="ru-RU" b="1" dirty="0" smtClean="0">
                <a:latin typeface="Times New Roman" pitchFamily="18" charset="0"/>
                <a:cs typeface="Times New Roman" pitchFamily="18" charset="0"/>
              </a:rPr>
              <a:t>расспрашивала </a:t>
            </a:r>
            <a:r>
              <a:rPr lang="ru-RU" b="1" dirty="0">
                <a:latin typeface="Times New Roman" pitchFamily="18" charset="0"/>
                <a:cs typeface="Times New Roman" pitchFamily="18" charset="0"/>
              </a:rPr>
              <a:t>о родных, но в конце концов </a:t>
            </a:r>
            <a:r>
              <a:rPr lang="ru-RU" b="1" dirty="0">
                <a:solidFill>
                  <a:srgbClr val="FF0000"/>
                </a:solidFill>
                <a:latin typeface="Times New Roman" pitchFamily="18" charset="0"/>
                <a:cs typeface="Times New Roman" pitchFamily="18" charset="0"/>
              </a:rPr>
              <a:t>принесла </a:t>
            </a:r>
            <a:r>
              <a:rPr lang="ru-RU" b="1" dirty="0" smtClean="0">
                <a:solidFill>
                  <a:srgbClr val="FF0000"/>
                </a:solidFill>
                <a:latin typeface="Times New Roman" pitchFamily="18" charset="0"/>
                <a:cs typeface="Times New Roman" pitchFamily="18" charset="0"/>
              </a:rPr>
              <a:t>душистый </a:t>
            </a:r>
            <a:r>
              <a:rPr lang="ru-RU" b="1" dirty="0">
                <a:solidFill>
                  <a:srgbClr val="FF0000"/>
                </a:solidFill>
                <a:latin typeface="Times New Roman" pitchFamily="18" charset="0"/>
                <a:cs typeface="Times New Roman" pitchFamily="18" charset="0"/>
              </a:rPr>
              <a:t>борщ и сладкую печёную тыкву</a:t>
            </a:r>
            <a:r>
              <a:rPr lang="ru-RU" b="1" dirty="0">
                <a:latin typeface="Times New Roman" pitchFamily="18" charset="0"/>
                <a:cs typeface="Times New Roman" pitchFamily="18" charset="0"/>
              </a:rPr>
              <a:t>. (6)А дядя Вася подмигнул и </a:t>
            </a:r>
            <a:r>
              <a:rPr lang="ru-RU" b="1" dirty="0" smtClean="0">
                <a:latin typeface="Times New Roman" pitchFamily="18" charset="0"/>
                <a:cs typeface="Times New Roman" pitchFamily="18" charset="0"/>
              </a:rPr>
              <a:t>нацедил </a:t>
            </a:r>
            <a:r>
              <a:rPr lang="ru-RU" b="1" dirty="0">
                <a:latin typeface="Times New Roman" pitchFamily="18" charset="0"/>
                <a:cs typeface="Times New Roman" pitchFamily="18" charset="0"/>
              </a:rPr>
              <a:t>из бочонка красного вина. (7)И себе и мне. (8)Стало весело</a:t>
            </a:r>
            <a:r>
              <a:rPr lang="ru-RU" b="1" dirty="0" smtClean="0">
                <a:latin typeface="Times New Roman" pitchFamily="18" charset="0"/>
                <a:cs typeface="Times New Roman" pitchFamily="18" charset="0"/>
              </a:rPr>
              <a:t>. </a:t>
            </a:r>
            <a:r>
              <a:rPr lang="ru-RU" b="1" dirty="0" smtClean="0">
                <a:solidFill>
                  <a:srgbClr val="00B050"/>
                </a:solidFill>
                <a:latin typeface="Times New Roman" pitchFamily="18" charset="0"/>
                <a:cs typeface="Times New Roman" pitchFamily="18" charset="0"/>
              </a:rPr>
              <a:t>(</a:t>
            </a:r>
            <a:r>
              <a:rPr lang="ru-RU" b="1" dirty="0">
                <a:solidFill>
                  <a:srgbClr val="00B050"/>
                </a:solidFill>
                <a:latin typeface="Times New Roman" pitchFamily="18" charset="0"/>
                <a:cs typeface="Times New Roman" pitchFamily="18" charset="0"/>
              </a:rPr>
              <a:t>9)Я расхаживал по комнатам, словно плавал в каком-то </a:t>
            </a:r>
            <a:r>
              <a:rPr lang="ru-RU" b="1" dirty="0" smtClean="0">
                <a:solidFill>
                  <a:srgbClr val="00B050"/>
                </a:solidFill>
                <a:latin typeface="Times New Roman" pitchFamily="18" charset="0"/>
                <a:cs typeface="Times New Roman" pitchFamily="18" charset="0"/>
              </a:rPr>
              <a:t>счастливом </a:t>
            </a:r>
            <a:r>
              <a:rPr lang="ru-RU" b="1" dirty="0">
                <a:solidFill>
                  <a:srgbClr val="00B050"/>
                </a:solidFill>
                <a:latin typeface="Times New Roman" pitchFamily="18" charset="0"/>
                <a:cs typeface="Times New Roman" pitchFamily="18" charset="0"/>
              </a:rPr>
              <a:t>дыму, и мне совсем не хотелось уходить.</a:t>
            </a:r>
          </a:p>
        </p:txBody>
      </p:sp>
    </p:spTree>
    <p:extLst>
      <p:ext uri="{BB962C8B-B14F-4D97-AF65-F5344CB8AC3E}">
        <p14:creationId xmlns="" xmlns:p14="http://schemas.microsoft.com/office/powerpoint/2010/main" val="3154341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txBox="1">
            <a:spLocks/>
          </p:cNvSpPr>
          <p:nvPr/>
        </p:nvSpPr>
        <p:spPr>
          <a:xfrm>
            <a:off x="839101" y="1052736"/>
            <a:ext cx="7408333"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ru-RU"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(10)В детдоме целую неделю не смолкали разговоры об этом дне. </a:t>
            </a:r>
            <a:r>
              <a:rPr lang="ru-RU" sz="2000" b="1" dirty="0" smtClean="0">
                <a:solidFill>
                  <a:srgbClr val="00B050"/>
                </a:solidFill>
                <a:latin typeface="Times New Roman" pitchFamily="18" charset="0"/>
                <a:cs typeface="Times New Roman" pitchFamily="18" charset="0"/>
              </a:rPr>
              <a:t>(11)Ребята, переполненные необычными ощущениями «домашней жизни», ни о чём другом не могли говорить</a:t>
            </a:r>
            <a:r>
              <a:rPr lang="ru-RU" sz="2000" b="1" dirty="0" smtClean="0">
                <a:latin typeface="Times New Roman" pitchFamily="18" charset="0"/>
                <a:cs typeface="Times New Roman" pitchFamily="18" charset="0"/>
              </a:rPr>
              <a:t>. (12)А в школе, с другой стороны крышки парты, где мною были вырезаны </a:t>
            </a:r>
            <a:r>
              <a:rPr lang="ru-RU" sz="2000" b="1" dirty="0" smtClean="0">
                <a:solidFill>
                  <a:srgbClr val="00B050"/>
                </a:solidFill>
                <a:latin typeface="Times New Roman" pitchFamily="18" charset="0"/>
                <a:cs typeface="Times New Roman" pitchFamily="18" charset="0"/>
              </a:rPr>
              <a:t>три самых заветных слова: электричество — стихи</a:t>
            </a:r>
            <a:br>
              <a:rPr lang="ru-RU" sz="2000" b="1" dirty="0" smtClean="0">
                <a:solidFill>
                  <a:srgbClr val="00B050"/>
                </a:solidFill>
                <a:latin typeface="Times New Roman" pitchFamily="18" charset="0"/>
                <a:cs typeface="Times New Roman" pitchFamily="18" charset="0"/>
              </a:rPr>
            </a:br>
            <a:r>
              <a:rPr lang="ru-RU" sz="2000" b="1" dirty="0" smtClean="0">
                <a:solidFill>
                  <a:srgbClr val="00B050"/>
                </a:solidFill>
                <a:latin typeface="Times New Roman" pitchFamily="18" charset="0"/>
                <a:cs typeface="Times New Roman" pitchFamily="18" charset="0"/>
              </a:rPr>
              <a:t>— Лида, я дописал ещё одно слово — шефы</a:t>
            </a:r>
            <a:r>
              <a:rPr lang="ru-RU" sz="2000" b="1" dirty="0" smtClean="0">
                <a:latin typeface="Times New Roman" pitchFamily="18" charset="0"/>
                <a:cs typeface="Times New Roman" pitchFamily="18" charset="0"/>
              </a:rPr>
              <a:t>.</a:t>
            </a:r>
          </a:p>
          <a:p>
            <a:pPr marL="0" indent="0">
              <a:buNone/>
            </a:pPr>
            <a:r>
              <a:rPr lang="ru-RU" sz="2000" b="1" dirty="0" smtClean="0">
                <a:latin typeface="Times New Roman" pitchFamily="18" charset="0"/>
                <a:cs typeface="Times New Roman" pitchFamily="18" charset="0"/>
              </a:rPr>
              <a:t>    (13)Больше всех хвалился белорус </a:t>
            </a:r>
            <a:r>
              <a:rPr lang="ru-RU" sz="2000" b="1" dirty="0" err="1" smtClean="0">
                <a:latin typeface="Times New Roman" pitchFamily="18" charset="0"/>
                <a:cs typeface="Times New Roman" pitchFamily="18" charset="0"/>
              </a:rPr>
              <a:t>Вилька</a:t>
            </a:r>
            <a:r>
              <a:rPr lang="ru-RU" sz="2000" b="1" dirty="0" smtClean="0">
                <a:latin typeface="Times New Roman" pitchFamily="18" charset="0"/>
                <a:cs typeface="Times New Roman" pitchFamily="18" charset="0"/>
              </a:rPr>
              <a:t>. (14)Он попал в гости к самому начальнику станции, и тот велел приходить ещё. (15)Мне тоже хотелось рассказать хорошее про дядю Васю, и я заявил, что он «самый главный начальник угольного склада» и я могу показать, где он работает. (16)Мне очень хотелось </a:t>
            </a:r>
            <a:r>
              <a:rPr lang="ru-RU" sz="2000" b="1" dirty="0" smtClean="0">
                <a:solidFill>
                  <a:srgbClr val="FF0000"/>
                </a:solidFill>
                <a:latin typeface="Times New Roman" pitchFamily="18" charset="0"/>
                <a:cs typeface="Times New Roman" pitchFamily="18" charset="0"/>
              </a:rPr>
              <a:t>показать дядю Васю, и я повёл ребят</a:t>
            </a:r>
            <a:r>
              <a:rPr lang="ru-RU" sz="2000" b="1" dirty="0" smtClean="0">
                <a:latin typeface="Times New Roman" pitchFamily="18" charset="0"/>
                <a:cs typeface="Times New Roman" pitchFamily="18" charset="0"/>
              </a:rPr>
              <a:t>. (17)Дядя Вася оказался занят. </a:t>
            </a:r>
            <a:r>
              <a:rPr lang="ru-RU" sz="2000" b="1" dirty="0" smtClean="0">
                <a:solidFill>
                  <a:srgbClr val="00B050"/>
                </a:solidFill>
                <a:latin typeface="Times New Roman" pitchFamily="18" charset="0"/>
                <a:cs typeface="Times New Roman" pitchFamily="18" charset="0"/>
              </a:rPr>
              <a:t>(18)Он хмуро посмотрел на ребят, а мне сказал:</a:t>
            </a:r>
            <a:endParaRPr lang="ru-RU" sz="2000" b="1" dirty="0">
              <a:solidFill>
                <a:srgbClr val="00B05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87782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1"/>
          <p:cNvSpPr txBox="1">
            <a:spLocks/>
          </p:cNvSpPr>
          <p:nvPr/>
        </p:nvSpPr>
        <p:spPr>
          <a:xfrm>
            <a:off x="872066" y="980728"/>
            <a:ext cx="7408333"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ru-RU" b="1" dirty="0" smtClean="0">
                <a:solidFill>
                  <a:srgbClr val="00B050"/>
                </a:solidFill>
                <a:latin typeface="Times New Roman" pitchFamily="18" charset="0"/>
                <a:cs typeface="Times New Roman" pitchFamily="18" charset="0"/>
              </a:rPr>
              <a:t>    </a:t>
            </a:r>
            <a:r>
              <a:rPr lang="ru-RU" sz="2000" b="1" dirty="0" smtClean="0">
                <a:solidFill>
                  <a:srgbClr val="00B050"/>
                </a:solidFill>
                <a:latin typeface="Times New Roman" pitchFamily="18" charset="0"/>
                <a:cs typeface="Times New Roman" pitchFamily="18" charset="0"/>
              </a:rPr>
              <a:t>(</a:t>
            </a:r>
            <a:r>
              <a:rPr lang="ru-RU" sz="2000" b="1" dirty="0">
                <a:solidFill>
                  <a:srgbClr val="00B050"/>
                </a:solidFill>
                <a:latin typeface="Times New Roman" pitchFamily="18" charset="0"/>
                <a:cs typeface="Times New Roman" pitchFamily="18" charset="0"/>
              </a:rPr>
              <a:t>19)– Не вовремя ты, мальчик</a:t>
            </a:r>
            <a:r>
              <a:rPr lang="ru-RU" sz="2000" b="1" dirty="0">
                <a:latin typeface="Times New Roman" pitchFamily="18" charset="0"/>
                <a:cs typeface="Times New Roman" pitchFamily="18" charset="0"/>
              </a:rPr>
              <a:t>… (20)Ты приходи в </a:t>
            </a:r>
            <a:r>
              <a:rPr lang="ru-RU" sz="2000" b="1" dirty="0" smtClean="0">
                <a:latin typeface="Times New Roman" pitchFamily="18" charset="0"/>
                <a:cs typeface="Times New Roman" pitchFamily="18" charset="0"/>
              </a:rPr>
              <a:t>воскресенье, домой </a:t>
            </a:r>
            <a:r>
              <a:rPr lang="ru-RU" sz="2000" b="1" dirty="0">
                <a:latin typeface="Times New Roman" pitchFamily="18" charset="0"/>
                <a:cs typeface="Times New Roman" pitchFamily="18" charset="0"/>
              </a:rPr>
              <a:t>приходи.</a:t>
            </a:r>
          </a:p>
          <a:p>
            <a:pPr marL="0" indent="0">
              <a:buNone/>
            </a:pP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21)Я пришёл. (22)И снова ел тыкву и расхаживал по комнатам</a:t>
            </a:r>
            <a:r>
              <a:rPr lang="ru-RU" sz="2000" b="1" dirty="0" smtClean="0">
                <a:latin typeface="Times New Roman" pitchFamily="18" charset="0"/>
                <a:cs typeface="Times New Roman" pitchFamily="18" charset="0"/>
              </a:rPr>
              <a:t>. </a:t>
            </a:r>
            <a:r>
              <a:rPr lang="ru-RU" sz="2000" b="1" dirty="0" smtClean="0">
                <a:solidFill>
                  <a:srgbClr val="0070C0"/>
                </a:solidFill>
                <a:latin typeface="Times New Roman" pitchFamily="18" charset="0"/>
                <a:cs typeface="Times New Roman" pitchFamily="18" charset="0"/>
              </a:rPr>
              <a:t>(</a:t>
            </a:r>
            <a:r>
              <a:rPr lang="ru-RU" sz="2000" b="1" dirty="0">
                <a:solidFill>
                  <a:srgbClr val="0070C0"/>
                </a:solidFill>
                <a:latin typeface="Times New Roman" pitchFamily="18" charset="0"/>
                <a:cs typeface="Times New Roman" pitchFamily="18" charset="0"/>
              </a:rPr>
              <a:t>23)И снова тихое счастье не покидало меня.</a:t>
            </a:r>
            <a:r>
              <a:rPr lang="ru-RU" sz="2000" b="1" dirty="0">
                <a:solidFill>
                  <a:srgbClr val="00B050"/>
                </a:solidFill>
                <a:latin typeface="Times New Roman" pitchFamily="18" charset="0"/>
                <a:cs typeface="Times New Roman" pitchFamily="18" charset="0"/>
              </a:rPr>
              <a:t> </a:t>
            </a:r>
            <a:r>
              <a:rPr lang="ru-RU" sz="2000" b="1" dirty="0">
                <a:latin typeface="Times New Roman" pitchFamily="18" charset="0"/>
                <a:cs typeface="Times New Roman" pitchFamily="18" charset="0"/>
              </a:rPr>
              <a:t>(24)А жена дяди </a:t>
            </a:r>
            <a:r>
              <a:rPr lang="ru-RU" sz="2000" b="1" dirty="0" smtClean="0">
                <a:latin typeface="Times New Roman" pitchFamily="18" charset="0"/>
                <a:cs typeface="Times New Roman" pitchFamily="18" charset="0"/>
              </a:rPr>
              <a:t>Васи в </a:t>
            </a:r>
            <a:r>
              <a:rPr lang="ru-RU" sz="2000" b="1" dirty="0">
                <a:latin typeface="Times New Roman" pitchFamily="18" charset="0"/>
                <a:cs typeface="Times New Roman" pitchFamily="18" charset="0"/>
              </a:rPr>
              <a:t>соседней комнате сказала:</a:t>
            </a:r>
          </a:p>
          <a:p>
            <a:pPr marL="0" indent="0">
              <a:buNone/>
            </a:pPr>
            <a:r>
              <a:rPr lang="ru-RU" sz="2000" b="1" dirty="0" smtClean="0">
                <a:solidFill>
                  <a:srgbClr val="00B050"/>
                </a:solidFill>
                <a:latin typeface="Times New Roman" pitchFamily="18" charset="0"/>
                <a:cs typeface="Times New Roman" pitchFamily="18" charset="0"/>
              </a:rPr>
              <a:t>    (</a:t>
            </a:r>
            <a:r>
              <a:rPr lang="ru-RU" sz="2000" b="1" dirty="0">
                <a:solidFill>
                  <a:srgbClr val="00B050"/>
                </a:solidFill>
                <a:latin typeface="Times New Roman" pitchFamily="18" charset="0"/>
                <a:cs typeface="Times New Roman" pitchFamily="18" charset="0"/>
              </a:rPr>
              <a:t>25)– Странные они, эти дети. (26)Неужели не понимают, </a:t>
            </a:r>
            <a:r>
              <a:rPr lang="ru-RU" sz="2000" b="1" dirty="0" smtClean="0">
                <a:solidFill>
                  <a:srgbClr val="00B050"/>
                </a:solidFill>
                <a:latin typeface="Times New Roman" pitchFamily="18" charset="0"/>
                <a:cs typeface="Times New Roman" pitchFamily="18" charset="0"/>
              </a:rPr>
              <a:t>что всё </a:t>
            </a:r>
            <a:r>
              <a:rPr lang="ru-RU" sz="2000" b="1" dirty="0">
                <a:solidFill>
                  <a:srgbClr val="00B050"/>
                </a:solidFill>
                <a:latin typeface="Times New Roman" pitchFamily="18" charset="0"/>
                <a:cs typeface="Times New Roman" pitchFamily="18" charset="0"/>
              </a:rPr>
              <a:t>время ходить нельзя? (27)Неудобно. </a:t>
            </a:r>
            <a:r>
              <a:rPr lang="ru-RU" sz="2000" b="1" dirty="0">
                <a:solidFill>
                  <a:srgbClr val="0070C0"/>
                </a:solidFill>
                <a:latin typeface="Times New Roman" pitchFamily="18" charset="0"/>
                <a:cs typeface="Times New Roman" pitchFamily="18" charset="0"/>
              </a:rPr>
              <a:t>(28)Мы же не </a:t>
            </a:r>
            <a:r>
              <a:rPr lang="ru-RU" sz="2000" b="1" dirty="0" smtClean="0">
                <a:solidFill>
                  <a:srgbClr val="0070C0"/>
                </a:solidFill>
                <a:latin typeface="Times New Roman" pitchFamily="18" charset="0"/>
                <a:cs typeface="Times New Roman" pitchFamily="18" charset="0"/>
              </a:rPr>
              <a:t>родственники </a:t>
            </a:r>
            <a:r>
              <a:rPr lang="ru-RU" sz="2000" b="1" dirty="0">
                <a:solidFill>
                  <a:srgbClr val="0070C0"/>
                </a:solidFill>
                <a:latin typeface="Times New Roman" pitchFamily="18" charset="0"/>
                <a:cs typeface="Times New Roman" pitchFamily="18" charset="0"/>
              </a:rPr>
              <a:t>какие, чтобы их кормить.</a:t>
            </a:r>
          </a:p>
          <a:p>
            <a:pPr marL="0" indent="0">
              <a:buNone/>
            </a:pP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29)А дядя Вася ответил:</a:t>
            </a:r>
          </a:p>
          <a:p>
            <a:pPr marL="0" indent="0">
              <a:buNone/>
            </a:pP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30)– </a:t>
            </a:r>
            <a:r>
              <a:rPr lang="ru-RU" sz="2000" b="1" dirty="0">
                <a:solidFill>
                  <a:srgbClr val="0070C0"/>
                </a:solidFill>
                <a:latin typeface="Times New Roman" pitchFamily="18" charset="0"/>
                <a:cs typeface="Times New Roman" pitchFamily="18" charset="0"/>
              </a:rPr>
              <a:t>А что я мог поделать! </a:t>
            </a:r>
            <a:r>
              <a:rPr lang="ru-RU" sz="2000" b="1" dirty="0">
                <a:latin typeface="Times New Roman" pitchFamily="18" charset="0"/>
                <a:cs typeface="Times New Roman" pitchFamily="18" charset="0"/>
              </a:rPr>
              <a:t>(31)Вопрос о шефстве у нас на </a:t>
            </a:r>
            <a:r>
              <a:rPr lang="ru-RU" sz="2000" b="1" dirty="0" smtClean="0">
                <a:latin typeface="Times New Roman" pitchFamily="18" charset="0"/>
                <a:cs typeface="Times New Roman" pitchFamily="18" charset="0"/>
              </a:rPr>
              <a:t>общем </a:t>
            </a:r>
            <a:r>
              <a:rPr lang="ru-RU" sz="2000" b="1" dirty="0">
                <a:latin typeface="Times New Roman" pitchFamily="18" charset="0"/>
                <a:cs typeface="Times New Roman" pitchFamily="18" charset="0"/>
              </a:rPr>
              <a:t>собрании решался. (32)И вот </a:t>
            </a:r>
            <a:r>
              <a:rPr lang="ru-RU" sz="2000" b="1" dirty="0">
                <a:solidFill>
                  <a:srgbClr val="0070C0"/>
                </a:solidFill>
                <a:latin typeface="Times New Roman" pitchFamily="18" charset="0"/>
                <a:cs typeface="Times New Roman" pitchFamily="18" charset="0"/>
              </a:rPr>
              <a:t>придумали…</a:t>
            </a:r>
          </a:p>
        </p:txBody>
      </p:sp>
    </p:spTree>
    <p:extLst>
      <p:ext uri="{BB962C8B-B14F-4D97-AF65-F5344CB8AC3E}">
        <p14:creationId xmlns="" xmlns:p14="http://schemas.microsoft.com/office/powerpoint/2010/main" val="128170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txBox="1">
            <a:spLocks/>
          </p:cNvSpPr>
          <p:nvPr/>
        </p:nvSpPr>
        <p:spPr>
          <a:xfrm>
            <a:off x="872066" y="1124744"/>
            <a:ext cx="7408333"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ru-RU" b="1" dirty="0" smtClean="0">
                <a:latin typeface="Times New Roman" pitchFamily="18" charset="0"/>
                <a:cs typeface="Times New Roman" pitchFamily="18" charset="0"/>
              </a:rPr>
              <a:t>    </a:t>
            </a:r>
            <a:r>
              <a:rPr lang="ru-RU" sz="2000" b="1" dirty="0">
                <a:solidFill>
                  <a:srgbClr val="00B050"/>
                </a:solidFill>
                <a:latin typeface="Times New Roman" pitchFamily="18" charset="0"/>
                <a:cs typeface="Times New Roman" pitchFamily="18" charset="0"/>
              </a:rPr>
              <a:t>(33)Я тихо-тихо брёл по улицам</a:t>
            </a:r>
            <a:r>
              <a:rPr lang="ru-RU" sz="2000" b="1" dirty="0">
                <a:latin typeface="Times New Roman" pitchFamily="18" charset="0"/>
                <a:cs typeface="Times New Roman" pitchFamily="18" charset="0"/>
              </a:rPr>
              <a:t>. (34)Чтобы никто не </a:t>
            </a:r>
            <a:r>
              <a:rPr lang="ru-RU" sz="2000" b="1" dirty="0" smtClean="0">
                <a:latin typeface="Times New Roman" pitchFamily="18" charset="0"/>
                <a:cs typeface="Times New Roman" pitchFamily="18" charset="0"/>
              </a:rPr>
              <a:t>спрашивал</a:t>
            </a:r>
            <a:r>
              <a:rPr lang="ru-RU" sz="2000" b="1" dirty="0">
                <a:latin typeface="Times New Roman" pitchFamily="18" charset="0"/>
                <a:cs typeface="Times New Roman" pitchFamily="18" charset="0"/>
              </a:rPr>
              <a:t>, почему я пришёл раньше, остаток дня я </a:t>
            </a:r>
            <a:r>
              <a:rPr lang="ru-RU" sz="2000" b="1" dirty="0">
                <a:solidFill>
                  <a:srgbClr val="0070C0"/>
                </a:solidFill>
                <a:latin typeface="Times New Roman" pitchFamily="18" charset="0"/>
                <a:cs typeface="Times New Roman" pitchFamily="18" charset="0"/>
              </a:rPr>
              <a:t>просидел в </a:t>
            </a:r>
            <a:r>
              <a:rPr lang="ru-RU" sz="2000" b="1" dirty="0" smtClean="0">
                <a:solidFill>
                  <a:srgbClr val="0070C0"/>
                </a:solidFill>
                <a:latin typeface="Times New Roman" pitchFamily="18" charset="0"/>
                <a:cs typeface="Times New Roman" pitchFamily="18" charset="0"/>
              </a:rPr>
              <a:t>пустой школе</a:t>
            </a:r>
            <a:r>
              <a:rPr lang="ru-RU" sz="2000" b="1"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(35)Последнее вырезанное слово я расковырял поясом</a:t>
            </a: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ru-RU" sz="2000" b="1" dirty="0">
                <a:latin typeface="Times New Roman" pitchFamily="18" charset="0"/>
                <a:cs typeface="Times New Roman" pitchFamily="18" charset="0"/>
              </a:rPr>
              <a:t>36)Его теперь никто не смог прочесть. </a:t>
            </a:r>
            <a:r>
              <a:rPr lang="ru-RU" sz="2000" b="1" dirty="0">
                <a:solidFill>
                  <a:srgbClr val="0070C0"/>
                </a:solidFill>
                <a:latin typeface="Times New Roman" pitchFamily="18" charset="0"/>
                <a:cs typeface="Times New Roman" pitchFamily="18" charset="0"/>
              </a:rPr>
              <a:t>(37)Только осталась на </a:t>
            </a:r>
            <a:r>
              <a:rPr lang="ru-RU" sz="2000" b="1" dirty="0" smtClean="0">
                <a:solidFill>
                  <a:srgbClr val="0070C0"/>
                </a:solidFill>
                <a:latin typeface="Times New Roman" pitchFamily="18" charset="0"/>
                <a:cs typeface="Times New Roman" pitchFamily="18" charset="0"/>
              </a:rPr>
              <a:t>чёрной </a:t>
            </a:r>
            <a:r>
              <a:rPr lang="ru-RU" sz="2000" b="1" dirty="0">
                <a:solidFill>
                  <a:srgbClr val="0070C0"/>
                </a:solidFill>
                <a:latin typeface="Times New Roman" pitchFamily="18" charset="0"/>
                <a:cs typeface="Times New Roman" pitchFamily="18" charset="0"/>
              </a:rPr>
              <a:t>крышке глубокая белая ранка.</a:t>
            </a:r>
          </a:p>
          <a:p>
            <a:pPr marL="0" indent="0" algn="r">
              <a:buNone/>
            </a:pPr>
            <a:r>
              <a:rPr lang="ru-RU" sz="2000" b="1" i="1" dirty="0">
                <a:latin typeface="Times New Roman" pitchFamily="18" charset="0"/>
                <a:cs typeface="Times New Roman" pitchFamily="18" charset="0"/>
              </a:rPr>
              <a:t>(А. </a:t>
            </a:r>
            <a:r>
              <a:rPr lang="ru-RU" sz="2000" b="1" i="1" dirty="0" smtClean="0">
                <a:latin typeface="Times New Roman" pitchFamily="18" charset="0"/>
                <a:cs typeface="Times New Roman" pitchFamily="18" charset="0"/>
              </a:rPr>
              <a:t>Приставкин)</a:t>
            </a:r>
          </a:p>
          <a:p>
            <a:pPr marL="0" indent="0">
              <a:buNone/>
            </a:pPr>
            <a:endParaRPr lang="ru-RU" sz="2000" b="1" i="1" dirty="0" smtClean="0">
              <a:solidFill>
                <a:srgbClr val="FF0000"/>
              </a:solidFill>
              <a:latin typeface="Times New Roman" pitchFamily="18" charset="0"/>
              <a:cs typeface="Times New Roman" pitchFamily="18" charset="0"/>
            </a:endParaRPr>
          </a:p>
          <a:p>
            <a:pPr marL="0" indent="0">
              <a:buNone/>
            </a:pPr>
            <a:endParaRPr lang="ru-RU" sz="2000" b="1" i="1" dirty="0">
              <a:solidFill>
                <a:srgbClr val="FF0000"/>
              </a:solidFill>
              <a:latin typeface="Times New Roman" pitchFamily="18" charset="0"/>
              <a:cs typeface="Times New Roman" pitchFamily="18" charset="0"/>
            </a:endParaRPr>
          </a:p>
          <a:p>
            <a:pPr marL="0" indent="0">
              <a:buNone/>
            </a:pPr>
            <a:r>
              <a:rPr lang="ru-RU" sz="2000" b="1" i="1" dirty="0" smtClean="0">
                <a:solidFill>
                  <a:srgbClr val="FF0000"/>
                </a:solidFill>
                <a:latin typeface="Times New Roman" pitchFamily="18" charset="0"/>
                <a:cs typeface="Times New Roman" pitchFamily="18" charset="0"/>
              </a:rPr>
              <a:t>Красный цвет  -  </a:t>
            </a:r>
            <a:r>
              <a:rPr lang="ru-RU" sz="2000" b="1" i="1" dirty="0" err="1" smtClean="0">
                <a:solidFill>
                  <a:srgbClr val="FF0000"/>
                </a:solidFill>
                <a:latin typeface="Times New Roman" pitchFamily="18" charset="0"/>
                <a:cs typeface="Times New Roman" pitchFamily="18" charset="0"/>
              </a:rPr>
              <a:t>фактуальная</a:t>
            </a:r>
            <a:r>
              <a:rPr lang="en-US" sz="2000" b="1" i="1" dirty="0" smtClean="0">
                <a:solidFill>
                  <a:srgbClr val="FF0000"/>
                </a:solidFill>
                <a:latin typeface="Times New Roman" pitchFamily="18" charset="0"/>
                <a:cs typeface="Times New Roman" pitchFamily="18" charset="0"/>
              </a:rPr>
              <a:t> (</a:t>
            </a:r>
            <a:r>
              <a:rPr lang="ru-RU" sz="2000" b="1" i="1" dirty="0" smtClean="0">
                <a:solidFill>
                  <a:srgbClr val="FF0000"/>
                </a:solidFill>
                <a:latin typeface="Times New Roman" pitchFamily="18" charset="0"/>
                <a:cs typeface="Times New Roman" pitchFamily="18" charset="0"/>
              </a:rPr>
              <a:t>фактическая) информация.</a:t>
            </a:r>
          </a:p>
          <a:p>
            <a:pPr marL="0" indent="0">
              <a:buNone/>
            </a:pPr>
            <a:r>
              <a:rPr lang="ru-RU" sz="2000" b="1" i="1" dirty="0" smtClean="0">
                <a:solidFill>
                  <a:srgbClr val="00B050"/>
                </a:solidFill>
                <a:latin typeface="Times New Roman" pitchFamily="18" charset="0"/>
                <a:cs typeface="Times New Roman" pitchFamily="18" charset="0"/>
              </a:rPr>
              <a:t>Зелёный цвет  -  интерпретационная информация.</a:t>
            </a:r>
          </a:p>
          <a:p>
            <a:pPr marL="0" indent="0">
              <a:buNone/>
            </a:pPr>
            <a:r>
              <a:rPr lang="ru-RU" sz="2000" b="1" i="1" dirty="0" smtClean="0">
                <a:solidFill>
                  <a:srgbClr val="0070C0"/>
                </a:solidFill>
                <a:latin typeface="Times New Roman" pitchFamily="18" charset="0"/>
                <a:cs typeface="Times New Roman" pitchFamily="18" charset="0"/>
              </a:rPr>
              <a:t>Синий цвет  -  оценивающая информация.</a:t>
            </a:r>
          </a:p>
          <a:p>
            <a:pPr marL="0" indent="0">
              <a:buNone/>
            </a:pPr>
            <a:endParaRPr lang="ru-RU" sz="2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898083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11560" y="2636912"/>
            <a:ext cx="7992888"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Рассказчик воспринимает уничтоженное им на парте слово как глубокую ранку, и эта история, на самом деле, оставила в его душе такую же рану, такой же глубокий след, как стёртое слово. </a:t>
            </a:r>
            <a:r>
              <a:rPr lang="ru-RU" b="1" dirty="0" smtClean="0">
                <a:solidFill>
                  <a:srgbClr val="FF0000"/>
                </a:solidFill>
              </a:rPr>
              <a:t>Почему мальчик стёр слово?</a:t>
            </a:r>
            <a:endParaRPr lang="ru-RU" b="1" dirty="0">
              <a:solidFill>
                <a:srgbClr val="FF0000"/>
              </a:solidFill>
            </a:endParaRPr>
          </a:p>
        </p:txBody>
      </p:sp>
      <p:sp>
        <p:nvSpPr>
          <p:cNvPr id="3" name="Скругленный прямоугольник 2"/>
          <p:cNvSpPr/>
          <p:nvPr/>
        </p:nvSpPr>
        <p:spPr>
          <a:xfrm>
            <a:off x="323528" y="1124744"/>
            <a:ext cx="8568952" cy="7200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Толкование высказывания</a:t>
            </a:r>
            <a:endParaRPr lang="ru-RU" sz="2400" b="1" dirty="0"/>
          </a:p>
        </p:txBody>
      </p:sp>
    </p:spTree>
    <p:extLst>
      <p:ext uri="{BB962C8B-B14F-4D97-AF65-F5344CB8AC3E}">
        <p14:creationId xmlns="" xmlns:p14="http://schemas.microsoft.com/office/powerpoint/2010/main" val="315985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124744"/>
            <a:ext cx="8568952" cy="7200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Примеры-аргументы из текста</a:t>
            </a:r>
            <a:endParaRPr lang="ru-RU" sz="2400" b="1" dirty="0"/>
          </a:p>
        </p:txBody>
      </p:sp>
      <p:sp>
        <p:nvSpPr>
          <p:cNvPr id="4" name="Скругленный прямоугольник 3"/>
          <p:cNvSpPr/>
          <p:nvPr/>
        </p:nvSpPr>
        <p:spPr>
          <a:xfrm>
            <a:off x="857224" y="3429000"/>
            <a:ext cx="7992888"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Мальчик искренне воспринял помощь шефов и наивно поверил в их человеческое участие и доброту, поэтому слово «шефы» стало для него одним из </a:t>
            </a:r>
            <a:r>
              <a:rPr lang="ru-RU" b="1" dirty="0" smtClean="0">
                <a:solidFill>
                  <a:srgbClr val="002060"/>
                </a:solidFill>
              </a:rPr>
              <a:t>заветных </a:t>
            </a:r>
            <a:r>
              <a:rPr lang="ru-RU" b="1" dirty="0" smtClean="0">
                <a:solidFill>
                  <a:srgbClr val="002060"/>
                </a:solidFill>
              </a:rPr>
              <a:t>и он вырезал его на парте (предложение 12).</a:t>
            </a:r>
            <a:endParaRPr lang="ru-RU" b="1" dirty="0">
              <a:solidFill>
                <a:srgbClr val="002060"/>
              </a:solidFill>
            </a:endParaRPr>
          </a:p>
        </p:txBody>
      </p:sp>
      <p:sp>
        <p:nvSpPr>
          <p:cNvPr id="5" name="Скругленный прямоугольник 4"/>
          <p:cNvSpPr/>
          <p:nvPr/>
        </p:nvSpPr>
        <p:spPr>
          <a:xfrm>
            <a:off x="857224" y="2285992"/>
            <a:ext cx="7992888"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Детдомовцы в суровое военное </a:t>
            </a:r>
            <a:r>
              <a:rPr lang="ru-RU" b="1" dirty="0" smtClean="0">
                <a:solidFill>
                  <a:srgbClr val="002060"/>
                </a:solidFill>
              </a:rPr>
              <a:t>время нуждались в домашнем тепле и уюте, которого были лишены, поэтому дети так ожидали воскресного похода в гости (предложения 10-11).</a:t>
            </a:r>
            <a:endParaRPr lang="ru-RU" b="1" dirty="0">
              <a:solidFill>
                <a:srgbClr val="002060"/>
              </a:solidFill>
            </a:endParaRPr>
          </a:p>
        </p:txBody>
      </p:sp>
      <p:sp>
        <p:nvSpPr>
          <p:cNvPr id="6" name="Скругленный прямоугольник 5"/>
          <p:cNvSpPr/>
          <p:nvPr/>
        </p:nvSpPr>
        <p:spPr>
          <a:xfrm>
            <a:off x="857224" y="4714884"/>
            <a:ext cx="7992888" cy="864096"/>
          </a:xfrm>
          <a:prstGeom prst="roundRect">
            <a:avLst>
              <a:gd name="adj" fmla="val 146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Случайно услышанные мальчиком слова жены дяди Васи (предложения 26-28) разрушили его веру в искренность их доброго отношения и участия, поэтому рассказчик стёр вырезанное на парте слово «шефы».</a:t>
            </a:r>
            <a:endParaRPr lang="ru-RU" b="1" dirty="0">
              <a:solidFill>
                <a:srgbClr val="002060"/>
              </a:solidFill>
            </a:endParaRPr>
          </a:p>
        </p:txBody>
      </p:sp>
      <p:cxnSp>
        <p:nvCxnSpPr>
          <p:cNvPr id="8" name="Прямая соединительная линия 7"/>
          <p:cNvCxnSpPr/>
          <p:nvPr/>
        </p:nvCxnSpPr>
        <p:spPr>
          <a:xfrm>
            <a:off x="539552" y="1844824"/>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97184" y="2575164"/>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39552" y="3789040"/>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39552" y="494116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39552" y="602128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73531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idx="1"/>
          </p:nvPr>
        </p:nvSpPr>
        <p:spPr>
          <a:xfrm>
            <a:off x="395536" y="1268760"/>
            <a:ext cx="7408333" cy="3450696"/>
          </a:xfrm>
        </p:spPr>
        <p:txBody>
          <a:bodyPr>
            <a:noAutofit/>
          </a:bodyPr>
          <a:lstStyle/>
          <a:p>
            <a:pPr marL="0" indent="0" algn="ctr">
              <a:buNone/>
            </a:pPr>
            <a:r>
              <a:rPr lang="ru-RU" b="1" dirty="0"/>
              <a:t>Человеческий коридор</a:t>
            </a:r>
            <a:endParaRPr lang="ru-RU" dirty="0"/>
          </a:p>
          <a:p>
            <a:pPr marL="0" indent="0" algn="just">
              <a:buNone/>
            </a:pPr>
            <a:r>
              <a:rPr lang="ru-RU" sz="2000" dirty="0"/>
              <a:t>Это было в сорок первом году. Тёмная и суровая Москва, спасая нас, детей, от войны, погрузила в поезда и отправила в Сибирь. Мы ехали медленно, задыхаясь от недостатка кислорода и страдая от голода. В Челябинске нас высадили и повели на вокзал. Была ночь.</a:t>
            </a:r>
          </a:p>
          <a:p>
            <a:pPr marL="0" indent="0" algn="just">
              <a:buNone/>
            </a:pPr>
            <a:r>
              <a:rPr lang="ru-RU" sz="2000" dirty="0"/>
              <a:t>- Здесь есть пища, - сказал Николай Петрович, сутулый, жёлтый от болезни человек</a:t>
            </a:r>
            <a:r>
              <a:rPr lang="ru-RU" sz="2000" dirty="0" smtClean="0"/>
              <a:t>.</a:t>
            </a:r>
          </a:p>
          <a:p>
            <a:pPr marL="0" indent="0" algn="just">
              <a:buNone/>
            </a:pPr>
            <a:r>
              <a:rPr lang="ru-RU" sz="2000" dirty="0" smtClean="0"/>
              <a:t>Вокзал хлестанул по глазам ярким светом. Но скоро мы увидели и другое. Многотысячная толпа беженцев осаждала единственный ресторан. Там шевелилось что-то чёрное, и ухало, и кричало. Ближе к нам, прямо на рельсах, стояли, сидели, лежали люди. Здесь начиналась очередь. </a:t>
            </a:r>
            <a:endParaRPr lang="ru-RU" sz="2000" dirty="0"/>
          </a:p>
        </p:txBody>
      </p:sp>
    </p:spTree>
    <p:extLst>
      <p:ext uri="{BB962C8B-B14F-4D97-AF65-F5344CB8AC3E}">
        <p14:creationId xmlns="" xmlns:p14="http://schemas.microsoft.com/office/powerpoint/2010/main" val="110381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548680"/>
            <a:ext cx="7239000" cy="4846320"/>
          </a:xfrm>
        </p:spPr>
        <p:txBody>
          <a:bodyPr anchor="ctr">
            <a:normAutofit/>
          </a:bodyPr>
          <a:lstStyle/>
          <a:p>
            <a:pPr marL="0" indent="0">
              <a:buNone/>
            </a:pPr>
            <a:r>
              <a:rPr lang="ru-RU" sz="3200" b="1" i="1" dirty="0" smtClean="0"/>
              <a:t>Текст - (лат.</a:t>
            </a:r>
            <a:r>
              <a:rPr lang="en-US" sz="3200" b="1" i="1" dirty="0" smtClean="0"/>
              <a:t> </a:t>
            </a:r>
            <a:r>
              <a:rPr lang="en-US" sz="3200" b="1" i="1" dirty="0" err="1" smtClean="0"/>
              <a:t>textus</a:t>
            </a:r>
            <a:r>
              <a:rPr lang="ru-RU" sz="3200" b="1" i="1" dirty="0" smtClean="0"/>
              <a:t>) ткань,        сплетение, соединение.</a:t>
            </a:r>
          </a:p>
          <a:p>
            <a:pPr marL="0" indent="0">
              <a:buNone/>
            </a:pPr>
            <a:endParaRPr lang="ru-RU" sz="3200" b="1" dirty="0"/>
          </a:p>
          <a:p>
            <a:pPr algn="ctr">
              <a:buFont typeface="Wingdings" pitchFamily="2" charset="2"/>
              <a:buChar char="§"/>
            </a:pPr>
            <a:r>
              <a:rPr lang="ru-RU" sz="3200" b="1" dirty="0" smtClean="0"/>
              <a:t>  Что соединяется?</a:t>
            </a:r>
          </a:p>
          <a:p>
            <a:pPr algn="ctr">
              <a:buFont typeface="Wingdings" pitchFamily="2" charset="2"/>
              <a:buChar char="§"/>
            </a:pPr>
            <a:r>
              <a:rPr lang="ru-RU" sz="3200" b="1" dirty="0" smtClean="0"/>
              <a:t>  Как соединяется?</a:t>
            </a:r>
          </a:p>
          <a:p>
            <a:pPr algn="ctr">
              <a:buFont typeface="Wingdings" pitchFamily="2" charset="2"/>
              <a:buChar char="§"/>
            </a:pPr>
            <a:r>
              <a:rPr lang="ru-RU" sz="3200" b="1" dirty="0" smtClean="0"/>
              <a:t> Зачем соединяется?  </a:t>
            </a:r>
            <a:endParaRPr lang="ru-RU" sz="3200" b="1" dirty="0"/>
          </a:p>
        </p:txBody>
      </p:sp>
    </p:spTree>
    <p:extLst>
      <p:ext uri="{BB962C8B-B14F-4D97-AF65-F5344CB8AC3E}">
        <p14:creationId xmlns="" xmlns:p14="http://schemas.microsoft.com/office/powerpoint/2010/main" val="1154397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txBox="1">
            <a:spLocks/>
          </p:cNvSpPr>
          <p:nvPr/>
        </p:nvSpPr>
        <p:spPr>
          <a:xfrm>
            <a:off x="611560" y="1340768"/>
            <a:ext cx="7408333"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ru-RU" sz="2000" dirty="0"/>
              <a:t>Мы стояли и смотрели на окна. Там было тепло, там раздавали людям горячую, дымящуюся жизнь, наполняя ею тарелки. Потом встал наш Николай Петрович на ящик и что-то закричал. И нам было видно, как он нервно вздёргивает острые плечи. И голос у него слабый, голос чахоточного человека. Кто из этих голодающих, сутками простаивающих беженцев сможет его услышать?..</a:t>
            </a:r>
          </a:p>
          <a:p>
            <a:pPr marL="0" indent="0" algn="just">
              <a:buNone/>
            </a:pPr>
            <a:r>
              <a:rPr lang="ru-RU" sz="2000" dirty="0"/>
              <a:t>А люди вдруг зашевелились. Они подались назад, и маленькая трещинка расколола чёрную толпу. А потом мы увидели еще: какие-то люди взялись за руки и образовали коридор. Человеческий коридор</a:t>
            </a:r>
            <a:r>
              <a:rPr lang="ru-RU" sz="2000" dirty="0" smtClean="0"/>
              <a:t>…</a:t>
            </a:r>
            <a:endParaRPr lang="ru-RU" sz="2000" dirty="0"/>
          </a:p>
        </p:txBody>
      </p:sp>
    </p:spTree>
    <p:extLst>
      <p:ext uri="{BB962C8B-B14F-4D97-AF65-F5344CB8AC3E}">
        <p14:creationId xmlns="" xmlns:p14="http://schemas.microsoft.com/office/powerpoint/2010/main" val="873109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1"/>
          <p:cNvSpPr txBox="1">
            <a:spLocks/>
          </p:cNvSpPr>
          <p:nvPr/>
        </p:nvSpPr>
        <p:spPr>
          <a:xfrm>
            <a:off x="395536" y="1052736"/>
            <a:ext cx="7408333"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ru-RU" b="1" dirty="0" smtClean="0">
                <a:solidFill>
                  <a:schemeClr val="tx1"/>
                </a:solidFill>
                <a:latin typeface="Times New Roman" pitchFamily="18" charset="0"/>
                <a:cs typeface="Times New Roman" pitchFamily="18" charset="0"/>
              </a:rPr>
              <a:t>    </a:t>
            </a:r>
            <a:r>
              <a:rPr lang="ru-RU" sz="2000" b="1" dirty="0"/>
              <a:t>Я потом побродил немало, но всегда мне казалось, что и не перестаю шагать этим человеческим коридором.</a:t>
            </a:r>
            <a:r>
              <a:rPr lang="ru-RU" sz="2000" dirty="0"/>
              <a:t> А тогда – мы шли через него, качающийся, живой, трудный.</a:t>
            </a:r>
          </a:p>
          <a:p>
            <a:pPr marL="0" indent="0" algn="just">
              <a:buNone/>
            </a:pPr>
            <a:r>
              <a:rPr lang="ru-RU" sz="2000" dirty="0"/>
              <a:t>И мы не видели лиц, просто стена больших и верных людей. И яркий свет вдали. Свет, где нам было очень тепло, где и нам отвалили  по целой порции жизни, горячей жизни, наполнив ею до краев дымящиеся тарелки</a:t>
            </a:r>
            <a:r>
              <a:rPr lang="ru-RU" sz="2000" dirty="0" smtClean="0"/>
              <a:t>.</a:t>
            </a:r>
          </a:p>
          <a:p>
            <a:pPr marL="0" indent="0" algn="r">
              <a:buNone/>
            </a:pPr>
            <a:r>
              <a:rPr lang="ru-RU" sz="2000" i="1" dirty="0"/>
              <a:t>(А. Приставкин)</a:t>
            </a:r>
            <a:endParaRPr lang="ru-RU" sz="2000" dirty="0"/>
          </a:p>
          <a:p>
            <a:pPr marL="0" indent="0" algn="r">
              <a:buNone/>
            </a:pPr>
            <a:endParaRPr lang="ru-RU" sz="2000" dirty="0"/>
          </a:p>
        </p:txBody>
      </p:sp>
    </p:spTree>
    <p:extLst>
      <p:ext uri="{BB962C8B-B14F-4D97-AF65-F5344CB8AC3E}">
        <p14:creationId xmlns="" xmlns:p14="http://schemas.microsoft.com/office/powerpoint/2010/main" val="2999790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9275"/>
            <a:ext cx="8229600" cy="5327650"/>
          </a:xfrm>
          <a:solidFill>
            <a:schemeClr val="accent1">
              <a:lumMod val="40000"/>
              <a:lumOff val="60000"/>
            </a:schemeClr>
          </a:solidFill>
        </p:spPr>
        <p:txBody>
          <a:bodyPr>
            <a:normAutofit/>
          </a:bodyPr>
          <a:lstStyle/>
          <a:p>
            <a:pPr marL="0" indent="0" algn="ctr" eaLnBrk="1" fontAlgn="auto" hangingPunct="1">
              <a:spcAft>
                <a:spcPts val="0"/>
              </a:spcAft>
              <a:buClr>
                <a:schemeClr val="accent3"/>
              </a:buClr>
              <a:buFont typeface="Wingdings 3" pitchFamily="18" charset="2"/>
              <a:buNone/>
              <a:defRPr/>
            </a:pPr>
            <a:r>
              <a:rPr lang="ru-RU" sz="8800" b="1" dirty="0" smtClean="0">
                <a:latin typeface="Times New Roman" pitchFamily="18" charset="0"/>
                <a:cs typeface="Times New Roman" pitchFamily="18" charset="0"/>
              </a:rPr>
              <a:t>Сочинение 15.3</a:t>
            </a:r>
          </a:p>
          <a:p>
            <a:pPr marL="0" indent="0" algn="ctr" eaLnBrk="1" fontAlgn="auto" hangingPunct="1">
              <a:spcAft>
                <a:spcPts val="0"/>
              </a:spcAft>
              <a:buClr>
                <a:schemeClr val="accent3"/>
              </a:buClr>
              <a:buFont typeface="Wingdings 3" pitchFamily="18" charset="2"/>
              <a:buNone/>
              <a:defRPr/>
            </a:pPr>
            <a:r>
              <a:rPr lang="ru-RU" sz="8800" b="1" dirty="0" smtClean="0">
                <a:latin typeface="Times New Roman" pitchFamily="18" charset="0"/>
                <a:cs typeface="Times New Roman" pitchFamily="18" charset="0"/>
              </a:rPr>
              <a:t>на ОГЭ</a:t>
            </a:r>
            <a:endParaRPr lang="ru-RU" sz="8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33019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795338"/>
          </a:xfrm>
        </p:spPr>
        <p:txBody>
          <a:bodyPr>
            <a:noAutofit/>
          </a:bodyPr>
          <a:lstStyle/>
          <a:p>
            <a:pPr eaLnBrk="1" fontAlgn="auto" hangingPunct="1">
              <a:spcAft>
                <a:spcPts val="0"/>
              </a:spcAft>
              <a:defRPr/>
            </a:pPr>
            <a:r>
              <a:rPr lang="ru-RU" sz="2000" i="1" dirty="0" smtClean="0"/>
              <a:t>  </a:t>
            </a:r>
            <a:r>
              <a:rPr lang="ru-RU"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Задание 15.3</a:t>
            </a:r>
            <a:r>
              <a:rPr lang="ru-RU"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idx="1"/>
          </p:nvPr>
        </p:nvSpPr>
        <p:spPr>
          <a:xfrm>
            <a:off x="467544" y="1628800"/>
            <a:ext cx="8186737" cy="4248150"/>
          </a:xfrm>
        </p:spPr>
        <p:txBody>
          <a:bodyPr>
            <a:normAutofit fontScale="25000" lnSpcReduction="20000"/>
          </a:bodyPr>
          <a:lstStyle/>
          <a:p>
            <a:pPr marL="274320" indent="-274320" algn="just" eaLnBrk="1" fontAlgn="auto" hangingPunct="1">
              <a:spcAft>
                <a:spcPts val="0"/>
              </a:spcAft>
              <a:buClr>
                <a:schemeClr val="accent3"/>
              </a:buClr>
              <a:buFont typeface="Wingdings 3"/>
              <a:buNone/>
              <a:defRPr/>
            </a:pPr>
            <a:r>
              <a:rPr lang="ru-RU" sz="8000" dirty="0" smtClean="0"/>
              <a:t>    </a:t>
            </a:r>
            <a:r>
              <a:rPr lang="ru-RU" sz="8800" dirty="0" smtClean="0">
                <a:latin typeface="Times New Roman" pitchFamily="18" charset="0"/>
                <a:cs typeface="Times New Roman" pitchFamily="18" charset="0"/>
              </a:rPr>
              <a:t>Как Вы понимаете значение слова </a:t>
            </a:r>
            <a:r>
              <a:rPr lang="ru-RU" sz="8800" b="1" dirty="0" smtClean="0">
                <a:latin typeface="Times New Roman" pitchFamily="18" charset="0"/>
                <a:cs typeface="Times New Roman" pitchFamily="18" charset="0"/>
              </a:rPr>
              <a:t>ЧЕЛОВЕЧНОСТЬ? Сформулируйте и прокомментируйте</a:t>
            </a:r>
            <a:r>
              <a:rPr lang="ru-RU" sz="8800" dirty="0" smtClean="0">
                <a:latin typeface="Times New Roman" pitchFamily="18" charset="0"/>
                <a:cs typeface="Times New Roman" pitchFamily="18" charset="0"/>
              </a:rPr>
              <a:t> данное Вами определение. Напишите сочинение-рассуждение на тему: </a:t>
            </a:r>
            <a:r>
              <a:rPr lang="ru-RU" sz="8800" b="1" dirty="0" smtClean="0">
                <a:latin typeface="Times New Roman" pitchFamily="18" charset="0"/>
                <a:cs typeface="Times New Roman" pitchFamily="18" charset="0"/>
              </a:rPr>
              <a:t>«В чём проявляется человечность?», взяв в качестве тезиса </a:t>
            </a:r>
            <a:r>
              <a:rPr lang="ru-RU" sz="8800" dirty="0" smtClean="0">
                <a:latin typeface="Times New Roman" pitchFamily="18" charset="0"/>
                <a:cs typeface="Times New Roman" pitchFamily="18" charset="0"/>
              </a:rPr>
              <a:t>данное Вами определение. </a:t>
            </a:r>
            <a:r>
              <a:rPr lang="ru-RU" sz="8800" b="1" dirty="0" smtClean="0">
                <a:latin typeface="Times New Roman" pitchFamily="18" charset="0"/>
                <a:cs typeface="Times New Roman" pitchFamily="18" charset="0"/>
              </a:rPr>
              <a:t>Аргументируя</a:t>
            </a:r>
            <a:r>
              <a:rPr lang="ru-RU" sz="8800" dirty="0" smtClean="0">
                <a:latin typeface="Times New Roman" pitchFamily="18" charset="0"/>
                <a:cs typeface="Times New Roman" pitchFamily="18" charset="0"/>
              </a:rPr>
              <a:t> свой тезис, приведите </a:t>
            </a:r>
            <a:r>
              <a:rPr lang="ru-RU" sz="8800" b="1" dirty="0" smtClean="0">
                <a:latin typeface="Times New Roman" pitchFamily="18" charset="0"/>
                <a:cs typeface="Times New Roman" pitchFamily="18" charset="0"/>
              </a:rPr>
              <a:t>2 (два) примера-аргумента</a:t>
            </a:r>
            <a:r>
              <a:rPr lang="ru-RU" sz="8800" dirty="0" smtClean="0">
                <a:latin typeface="Times New Roman" pitchFamily="18" charset="0"/>
                <a:cs typeface="Times New Roman" pitchFamily="18" charset="0"/>
              </a:rPr>
              <a:t>, подтверждающих Ваши рассуждения: </a:t>
            </a:r>
            <a:r>
              <a:rPr lang="ru-RU" sz="8800" b="1" dirty="0" smtClean="0">
                <a:latin typeface="Times New Roman" pitchFamily="18" charset="0"/>
                <a:cs typeface="Times New Roman" pitchFamily="18" charset="0"/>
              </a:rPr>
              <a:t>один пример-</a:t>
            </a:r>
            <a:r>
              <a:rPr lang="ru-RU" sz="8800" dirty="0" smtClean="0">
                <a:latin typeface="Times New Roman" pitchFamily="18" charset="0"/>
                <a:cs typeface="Times New Roman" pitchFamily="18" charset="0"/>
              </a:rPr>
              <a:t>аргумент приведите </a:t>
            </a:r>
            <a:r>
              <a:rPr lang="ru-RU" sz="8800" b="1" dirty="0" smtClean="0">
                <a:latin typeface="Times New Roman" pitchFamily="18" charset="0"/>
                <a:cs typeface="Times New Roman" pitchFamily="18" charset="0"/>
              </a:rPr>
              <a:t>из прочитанного текста</a:t>
            </a:r>
            <a:r>
              <a:rPr lang="ru-RU" sz="8800" dirty="0" smtClean="0">
                <a:latin typeface="Times New Roman" pitchFamily="18" charset="0"/>
                <a:cs typeface="Times New Roman" pitchFamily="18" charset="0"/>
              </a:rPr>
              <a:t>, а </a:t>
            </a:r>
            <a:r>
              <a:rPr lang="ru-RU" sz="8800" b="1" dirty="0" smtClean="0">
                <a:latin typeface="Times New Roman" pitchFamily="18" charset="0"/>
                <a:cs typeface="Times New Roman" pitchFamily="18" charset="0"/>
              </a:rPr>
              <a:t>второй – из Вашего жизненного опыта</a:t>
            </a:r>
            <a:r>
              <a:rPr lang="ru-RU" sz="8800" dirty="0" smtClean="0">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3"/>
              <a:buNone/>
              <a:defRPr/>
            </a:pPr>
            <a:r>
              <a:rPr lang="ru-RU" sz="8800" dirty="0" smtClean="0">
                <a:latin typeface="Times New Roman" pitchFamily="18" charset="0"/>
                <a:cs typeface="Times New Roman" pitchFamily="18" charset="0"/>
              </a:rPr>
              <a:t>	Объём сочинения должен составлять не менее 70 слов.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274320" indent="-274320" eaLnBrk="1" fontAlgn="auto" hangingPunct="1">
              <a:spcAft>
                <a:spcPts val="0"/>
              </a:spcAft>
              <a:buClr>
                <a:schemeClr val="accent3"/>
              </a:buClr>
              <a:buFont typeface="Wingdings 3"/>
              <a:buNone/>
              <a:defRPr/>
            </a:pPr>
            <a:r>
              <a:rPr lang="ru-RU" sz="8800" dirty="0" smtClean="0">
                <a:latin typeface="Times New Roman" pitchFamily="18" charset="0"/>
                <a:cs typeface="Times New Roman" pitchFamily="18" charset="0"/>
              </a:rPr>
              <a:t>	Сочинение пишите аккуратно, разборчивым почерком.</a:t>
            </a:r>
            <a:endParaRPr lang="ru-RU" sz="8800" b="1"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3"/>
              <a:buNone/>
              <a:defRPr/>
            </a:pPr>
            <a:endParaRPr lang="ru-RU" sz="9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460178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581025"/>
          </a:xfrm>
        </p:spPr>
        <p:txBody>
          <a:bodyPr>
            <a:noAutofit/>
          </a:bodyPr>
          <a:lstStyle/>
          <a:p>
            <a:pPr eaLnBrk="1" fontAlgn="auto" hangingPunct="1">
              <a:spcAft>
                <a:spcPts val="0"/>
              </a:spcAft>
              <a:defRPr/>
            </a:pPr>
            <a:r>
              <a:rPr lang="ru-RU" sz="44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Композиция сочинения 15.3</a:t>
            </a:r>
            <a:endParaRPr lang="ru-RU"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idx="1"/>
          </p:nvPr>
        </p:nvSpPr>
        <p:spPr>
          <a:xfrm>
            <a:off x="428625" y="1571625"/>
            <a:ext cx="8229600" cy="4579938"/>
          </a:xfrm>
        </p:spPr>
        <p:txBody>
          <a:bodyPr>
            <a:normAutofit/>
          </a:bodyPr>
          <a:lstStyle/>
          <a:p>
            <a:pPr marL="274320" indent="-274320" eaLnBrk="1" fontAlgn="auto" hangingPunct="1">
              <a:spcAft>
                <a:spcPts val="0"/>
              </a:spcAft>
              <a:buClr>
                <a:schemeClr val="accent3"/>
              </a:buClr>
              <a:buFont typeface="Wingdings 3"/>
              <a:buNone/>
              <a:defRPr/>
            </a:pPr>
            <a:endParaRPr lang="ru-RU" sz="2400" dirty="0" smtClean="0">
              <a:solidFill>
                <a:schemeClr val="tx2">
                  <a:lumMod val="75000"/>
                </a:schemeClr>
              </a:solidFill>
            </a:endParaRPr>
          </a:p>
          <a:p>
            <a:pPr marL="274320" indent="-274320" eaLnBrk="1" fontAlgn="auto" hangingPunct="1">
              <a:spcAft>
                <a:spcPts val="0"/>
              </a:spcAft>
              <a:buClr>
                <a:schemeClr val="accent3"/>
              </a:buClr>
              <a:buFont typeface="Wingdings 3"/>
              <a:buNone/>
              <a:defRPr/>
            </a:pPr>
            <a:endParaRPr lang="ru-RU"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endParaRPr lang="ru-RU" sz="2400" dirty="0">
              <a:solidFill>
                <a:schemeClr val="tx2">
                  <a:lumMod val="75000"/>
                </a:schemeClr>
              </a:solidFill>
            </a:endParaRPr>
          </a:p>
        </p:txBody>
      </p:sp>
      <p:graphicFrame>
        <p:nvGraphicFramePr>
          <p:cNvPr id="5" name="Схема 4"/>
          <p:cNvGraphicFramePr/>
          <p:nvPr>
            <p:extLst>
              <p:ext uri="{D42A27DB-BD31-4B8C-83A1-F6EECF244321}">
                <p14:modId xmlns="" xmlns:p14="http://schemas.microsoft.com/office/powerpoint/2010/main" val="46090773"/>
              </p:ext>
            </p:extLst>
          </p:nvPr>
        </p:nvGraphicFramePr>
        <p:xfrm>
          <a:off x="1115616" y="1628800"/>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12994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Менеджер\Desktop\Для презентации\Сочинение на ОГЭ_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340768"/>
            <a:ext cx="6817768" cy="403244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bershadskaya_vv\Desktop\Рисунок.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87816" y="6103318"/>
            <a:ext cx="1656184" cy="754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5667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704850"/>
            <a:ext cx="8229600" cy="795338"/>
          </a:xfrm>
        </p:spPr>
        <p:txBody>
          <a:bodyPr/>
          <a:lstStyle/>
          <a:p>
            <a:pPr eaLnBrk="1" hangingPunct="1"/>
            <a:r>
              <a:rPr lang="ru-RU" sz="4400" smtClean="0">
                <a:solidFill>
                  <a:srgbClr val="002060"/>
                </a:solidFill>
                <a:latin typeface="Times New Roman" pitchFamily="18" charset="0"/>
                <a:cs typeface="Times New Roman" pitchFamily="18" charset="0"/>
              </a:rPr>
              <a:t>Толкование значения слова</a:t>
            </a:r>
          </a:p>
        </p:txBody>
      </p:sp>
      <p:sp>
        <p:nvSpPr>
          <p:cNvPr id="3" name="Объект 2"/>
          <p:cNvSpPr>
            <a:spLocks noGrp="1"/>
          </p:cNvSpPr>
          <p:nvPr>
            <p:ph idx="1"/>
          </p:nvPr>
        </p:nvSpPr>
        <p:spPr>
          <a:xfrm>
            <a:off x="467544" y="2276872"/>
            <a:ext cx="8229600" cy="4032250"/>
          </a:xfrm>
          <a:solidFill>
            <a:schemeClr val="bg1"/>
          </a:solidFill>
          <a:ln w="0"/>
        </p:spPr>
        <p:style>
          <a:lnRef idx="1">
            <a:schemeClr val="accent5"/>
          </a:lnRef>
          <a:fillRef idx="2">
            <a:schemeClr val="accent5"/>
          </a:fillRef>
          <a:effectRef idx="1">
            <a:schemeClr val="accent5"/>
          </a:effectRef>
          <a:fontRef idx="minor">
            <a:schemeClr val="dk1"/>
          </a:fontRef>
        </p:style>
        <p:txBody>
          <a:bodyPr>
            <a:normAutofit/>
          </a:bodyPr>
          <a:lstStyle/>
          <a:p>
            <a:pPr marL="0" indent="0" algn="just" eaLnBrk="1" fontAlgn="auto" hangingPunct="1">
              <a:spcAft>
                <a:spcPts val="0"/>
              </a:spcAft>
              <a:buClr>
                <a:schemeClr val="accent3"/>
              </a:buClr>
              <a:buFont typeface="Wingdings 3" pitchFamily="18" charset="2"/>
              <a:buNone/>
              <a:defRPr/>
            </a:pPr>
            <a:r>
              <a:rPr lang="ru-RU" b="1"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Тезис </a:t>
            </a:r>
            <a:r>
              <a:rPr lang="ru-RU" sz="3200" dirty="0" smtClean="0">
                <a:latin typeface="Times New Roman" panose="02020603050405020304" pitchFamily="18" charset="0"/>
                <a:cs typeface="Times New Roman" panose="02020603050405020304" pitchFamily="18" charset="0"/>
              </a:rPr>
              <a:t>– определение (толкование) данного для анализа  слова. Обязательна опора на текст изложения.</a:t>
            </a:r>
          </a:p>
          <a:p>
            <a:pPr marL="0" indent="0" algn="just" eaLnBrk="1" fontAlgn="auto" hangingPunct="1">
              <a:spcAft>
                <a:spcPts val="0"/>
              </a:spcAft>
              <a:buClr>
                <a:schemeClr val="accent3"/>
              </a:buClr>
              <a:buFont typeface="Wingdings 3" pitchFamily="18" charset="2"/>
              <a:buNone/>
              <a:defRPr/>
            </a:pPr>
            <a:r>
              <a:rPr lang="ru-RU" sz="3200" dirty="0" smtClean="0">
                <a:latin typeface="Times New Roman" panose="02020603050405020304" pitchFamily="18" charset="0"/>
                <a:cs typeface="Times New Roman" panose="02020603050405020304" pitchFamily="18" charset="0"/>
              </a:rPr>
              <a:t>  Тезис поможет сформулировать ответ на вопрос «</a:t>
            </a:r>
            <a:r>
              <a:rPr lang="ru-RU" sz="3200" i="1" dirty="0" smtClean="0">
                <a:latin typeface="Times New Roman" panose="02020603050405020304" pitchFamily="18" charset="0"/>
                <a:cs typeface="Times New Roman" panose="02020603050405020304" pitchFamily="18" charset="0"/>
              </a:rPr>
              <a:t>Как я понимаю это слово?»</a:t>
            </a:r>
          </a:p>
          <a:p>
            <a:pPr marL="0" indent="0" algn="just" eaLnBrk="1" fontAlgn="auto" hangingPunct="1">
              <a:spcAft>
                <a:spcPts val="0"/>
              </a:spcAft>
              <a:buClr>
                <a:schemeClr val="accent3"/>
              </a:buClr>
              <a:buFont typeface="Wingdings 3" pitchFamily="18" charset="2"/>
              <a:buNone/>
              <a:defRPr/>
            </a:pPr>
            <a:r>
              <a:rPr lang="ru-RU" sz="3200"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Комментарий </a:t>
            </a:r>
            <a:r>
              <a:rPr lang="ru-RU" sz="3200" dirty="0" smtClean="0">
                <a:latin typeface="Times New Roman" panose="02020603050405020304" pitchFamily="18" charset="0"/>
                <a:cs typeface="Times New Roman" panose="02020603050405020304" pitchFamily="18" charset="0"/>
              </a:rPr>
              <a:t>поможет пояснить данное учащимся определение значения слова.</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67174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Горизонтальный свиток 6"/>
          <p:cNvSpPr/>
          <p:nvPr/>
        </p:nvSpPr>
        <p:spPr>
          <a:xfrm>
            <a:off x="585788" y="2574925"/>
            <a:ext cx="5040312" cy="1320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latin typeface="Times New Roman" panose="02020603050405020304" pitchFamily="18" charset="0"/>
                <a:cs typeface="Times New Roman" panose="02020603050405020304" pitchFamily="18" charset="0"/>
              </a:rPr>
              <a:t>Дать толкование слова – значит</a:t>
            </a:r>
            <a:r>
              <a:rPr lang="ru-RU" sz="2800" dirty="0"/>
              <a:t>…</a:t>
            </a:r>
          </a:p>
        </p:txBody>
      </p:sp>
      <p:sp>
        <p:nvSpPr>
          <p:cNvPr id="13" name="Блок-схема: альтернативный процесс 12"/>
          <p:cNvSpPr/>
          <p:nvPr/>
        </p:nvSpPr>
        <p:spPr>
          <a:xfrm>
            <a:off x="6119813" y="4995863"/>
            <a:ext cx="2354262" cy="11890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smtClean="0">
                <a:latin typeface="Times New Roman" panose="02020603050405020304" pitchFamily="18" charset="0"/>
                <a:cs typeface="Times New Roman" panose="02020603050405020304" pitchFamily="18" charset="0"/>
              </a:rPr>
              <a:t>определить значение </a:t>
            </a:r>
            <a:r>
              <a:rPr lang="ru-RU" sz="2400" dirty="0">
                <a:latin typeface="Times New Roman" panose="02020603050405020304" pitchFamily="18" charset="0"/>
                <a:cs typeface="Times New Roman" panose="02020603050405020304" pitchFamily="18" charset="0"/>
              </a:rPr>
              <a:t>слова</a:t>
            </a:r>
          </a:p>
        </p:txBody>
      </p:sp>
      <p:sp>
        <p:nvSpPr>
          <p:cNvPr id="14" name="Блок-схема: альтернативный процесс 13"/>
          <p:cNvSpPr/>
          <p:nvPr/>
        </p:nvSpPr>
        <p:spPr>
          <a:xfrm>
            <a:off x="6105525" y="3471863"/>
            <a:ext cx="2312988" cy="11890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atin typeface="Times New Roman" panose="02020603050405020304" pitchFamily="18" charset="0"/>
                <a:cs typeface="Times New Roman" panose="02020603050405020304" pitchFamily="18" charset="0"/>
              </a:rPr>
              <a:t>сказать другими словами</a:t>
            </a:r>
          </a:p>
        </p:txBody>
      </p:sp>
      <p:sp>
        <p:nvSpPr>
          <p:cNvPr id="15" name="Блок-схема: альтернативный процесс 14"/>
          <p:cNvSpPr/>
          <p:nvPr/>
        </p:nvSpPr>
        <p:spPr>
          <a:xfrm>
            <a:off x="6181725" y="2090738"/>
            <a:ext cx="2160588" cy="114458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atin typeface="Times New Roman" panose="02020603050405020304" pitchFamily="18" charset="0"/>
                <a:cs typeface="Times New Roman" panose="02020603050405020304" pitchFamily="18" charset="0"/>
              </a:rPr>
              <a:t>дать </a:t>
            </a:r>
            <a:r>
              <a:rPr lang="ru-RU" sz="2200" dirty="0">
                <a:latin typeface="Times New Roman" panose="02020603050405020304" pitchFamily="18" charset="0"/>
                <a:cs typeface="Times New Roman" panose="02020603050405020304" pitchFamily="18" charset="0"/>
              </a:rPr>
              <a:t>характеристику</a:t>
            </a:r>
          </a:p>
        </p:txBody>
      </p:sp>
      <p:sp>
        <p:nvSpPr>
          <p:cNvPr id="16" name="Блок-схема: альтернативный процесс 15"/>
          <p:cNvSpPr/>
          <p:nvPr/>
        </p:nvSpPr>
        <p:spPr>
          <a:xfrm>
            <a:off x="6145213" y="692150"/>
            <a:ext cx="2232025" cy="11890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latin typeface="Times New Roman" panose="02020603050405020304" pitchFamily="18" charset="0"/>
                <a:cs typeface="Times New Roman" panose="02020603050405020304" pitchFamily="18" charset="0"/>
              </a:rPr>
              <a:t>раскрыть понятие</a:t>
            </a:r>
          </a:p>
        </p:txBody>
      </p:sp>
    </p:spTree>
    <p:extLst>
      <p:ext uri="{BB962C8B-B14F-4D97-AF65-F5344CB8AC3E}">
        <p14:creationId xmlns="" xmlns:p14="http://schemas.microsoft.com/office/powerpoint/2010/main" val="3398866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704850"/>
            <a:ext cx="8229600" cy="509588"/>
          </a:xfrm>
        </p:spPr>
        <p:txBody>
          <a:bodyPr>
            <a:normAutofit fontScale="90000"/>
          </a:bodyPr>
          <a:lstStyle/>
          <a:p>
            <a:pPr eaLnBrk="1" hangingPunct="1"/>
            <a:r>
              <a:rPr lang="ru-RU" sz="3700" smtClean="0">
                <a:solidFill>
                  <a:srgbClr val="002060"/>
                </a:solidFill>
                <a:latin typeface="Times New Roman" pitchFamily="18" charset="0"/>
                <a:cs typeface="Times New Roman" pitchFamily="18" charset="0"/>
              </a:rPr>
              <a:t>Основные способы толкования слова</a:t>
            </a:r>
          </a:p>
        </p:txBody>
      </p:sp>
      <p:sp>
        <p:nvSpPr>
          <p:cNvPr id="5" name="Прямоугольник 4"/>
          <p:cNvSpPr/>
          <p:nvPr/>
        </p:nvSpPr>
        <p:spPr>
          <a:xfrm>
            <a:off x="928688" y="3357563"/>
            <a:ext cx="2379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Синонимический</a:t>
            </a:r>
          </a:p>
        </p:txBody>
      </p:sp>
      <p:grpSp>
        <p:nvGrpSpPr>
          <p:cNvPr id="2" name="Группа 13"/>
          <p:cNvGrpSpPr>
            <a:grpSpLocks/>
          </p:cNvGrpSpPr>
          <p:nvPr/>
        </p:nvGrpSpPr>
        <p:grpSpPr bwMode="auto">
          <a:xfrm>
            <a:off x="3714750" y="3429000"/>
            <a:ext cx="4745038" cy="914400"/>
            <a:chOff x="3714094" y="1886827"/>
            <a:chExt cx="4746338" cy="914400"/>
          </a:xfrm>
        </p:grpSpPr>
        <p:sp>
          <p:nvSpPr>
            <p:cNvPr id="6" name="Стрелка вправо 5"/>
            <p:cNvSpPr/>
            <p:nvPr/>
          </p:nvSpPr>
          <p:spPr>
            <a:xfrm>
              <a:off x="3714094" y="2105902"/>
              <a:ext cx="14339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кругленный прямоугольник 6"/>
            <p:cNvSpPr/>
            <p:nvPr/>
          </p:nvSpPr>
          <p:spPr>
            <a:xfrm>
              <a:off x="5363959" y="1886827"/>
              <a:ext cx="30964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Чёрствый - нечуткий, </a:t>
              </a:r>
              <a:r>
                <a:rPr lang="ru-RU" sz="2000" dirty="0" smtClean="0">
                  <a:latin typeface="Times New Roman" panose="02020603050405020304" pitchFamily="18" charset="0"/>
                  <a:cs typeface="Times New Roman" panose="02020603050405020304" pitchFamily="18" charset="0"/>
                </a:rPr>
                <a:t>бездушный.</a:t>
              </a:r>
              <a:endParaRPr lang="ru-RU" sz="2000" dirty="0">
                <a:latin typeface="Times New Roman" panose="02020603050405020304" pitchFamily="18" charset="0"/>
                <a:cs typeface="Times New Roman" panose="02020603050405020304" pitchFamily="18" charset="0"/>
              </a:endParaRPr>
            </a:p>
          </p:txBody>
        </p:sp>
      </p:grpSp>
      <p:sp>
        <p:nvSpPr>
          <p:cNvPr id="8" name="Прямоугольник 7"/>
          <p:cNvSpPr/>
          <p:nvPr/>
        </p:nvSpPr>
        <p:spPr>
          <a:xfrm>
            <a:off x="1000125" y="4929188"/>
            <a:ext cx="23796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Способ отрицательного определения</a:t>
            </a:r>
          </a:p>
        </p:txBody>
      </p:sp>
      <p:grpSp>
        <p:nvGrpSpPr>
          <p:cNvPr id="3" name="Группа 14"/>
          <p:cNvGrpSpPr>
            <a:grpSpLocks/>
          </p:cNvGrpSpPr>
          <p:nvPr/>
        </p:nvGrpSpPr>
        <p:grpSpPr bwMode="auto">
          <a:xfrm>
            <a:off x="3714750" y="4572000"/>
            <a:ext cx="4745038" cy="1584325"/>
            <a:chOff x="3714095" y="2996952"/>
            <a:chExt cx="4746337" cy="1584176"/>
          </a:xfrm>
        </p:grpSpPr>
        <p:sp>
          <p:nvSpPr>
            <p:cNvPr id="9" name="Стрелка вправо 8"/>
            <p:cNvSpPr/>
            <p:nvPr/>
          </p:nvSpPr>
          <p:spPr>
            <a:xfrm>
              <a:off x="3714095" y="3619193"/>
              <a:ext cx="1433905" cy="484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кругленный прямоугольник 9"/>
            <p:cNvSpPr/>
            <p:nvPr/>
          </p:nvSpPr>
          <p:spPr>
            <a:xfrm>
              <a:off x="5363960" y="2996952"/>
              <a:ext cx="309647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Чёрствый человек –  тот, кто лишён человечности, душевной теплоты, </a:t>
              </a:r>
              <a:r>
                <a:rPr lang="ru-RU" sz="2000" dirty="0" smtClean="0">
                  <a:latin typeface="Times New Roman" panose="02020603050405020304" pitchFamily="18" charset="0"/>
                  <a:cs typeface="Times New Roman" panose="02020603050405020304" pitchFamily="18" charset="0"/>
                </a:rPr>
                <a:t>милосердия.</a:t>
              </a:r>
              <a:endParaRPr lang="ru-RU" sz="2000" dirty="0">
                <a:latin typeface="Times New Roman" panose="02020603050405020304" pitchFamily="18" charset="0"/>
                <a:cs typeface="Times New Roman" panose="02020603050405020304" pitchFamily="18" charset="0"/>
              </a:endParaRPr>
            </a:p>
          </p:txBody>
        </p:sp>
      </p:grpSp>
      <p:sp>
        <p:nvSpPr>
          <p:cNvPr id="12" name="Прямоугольник 11"/>
          <p:cNvSpPr/>
          <p:nvPr/>
        </p:nvSpPr>
        <p:spPr>
          <a:xfrm>
            <a:off x="928688" y="1428750"/>
            <a:ext cx="2379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Описательный способ</a:t>
            </a:r>
          </a:p>
        </p:txBody>
      </p:sp>
      <p:grpSp>
        <p:nvGrpSpPr>
          <p:cNvPr id="4" name="Группа 15"/>
          <p:cNvGrpSpPr>
            <a:grpSpLocks/>
          </p:cNvGrpSpPr>
          <p:nvPr/>
        </p:nvGrpSpPr>
        <p:grpSpPr bwMode="auto">
          <a:xfrm>
            <a:off x="3786188" y="1285875"/>
            <a:ext cx="4667250" cy="1855093"/>
            <a:chOff x="3714095" y="4550575"/>
            <a:chExt cx="4668538" cy="1854453"/>
          </a:xfrm>
        </p:grpSpPr>
        <p:sp>
          <p:nvSpPr>
            <p:cNvPr id="11" name="Скругленный прямоугольник 10"/>
            <p:cNvSpPr/>
            <p:nvPr/>
          </p:nvSpPr>
          <p:spPr>
            <a:xfrm>
              <a:off x="5286154" y="4550575"/>
              <a:ext cx="3096479" cy="1854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a:latin typeface="Times New Roman" panose="02020603050405020304" pitchFamily="18" charset="0"/>
                  <a:cs typeface="Times New Roman" panose="02020603050405020304" pitchFamily="18" charset="0"/>
                </a:rPr>
                <a:t>Чёрствость –  отрицательное качество человека, которое проявляется в равнодушии к чужим </a:t>
              </a:r>
              <a:r>
                <a:rPr lang="ru-RU" sz="2000" dirty="0" smtClean="0">
                  <a:latin typeface="Times New Roman" panose="02020603050405020304" pitchFamily="18" charset="0"/>
                  <a:cs typeface="Times New Roman" panose="02020603050405020304" pitchFamily="18" charset="0"/>
                </a:rPr>
                <a:t>бедам.</a:t>
              </a:r>
              <a:endParaRPr lang="ru-RU" sz="2000" dirty="0">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a:off x="3714095" y="5050467"/>
              <a:ext cx="1433908" cy="485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extLst>
      <p:ext uri="{BB962C8B-B14F-4D97-AF65-F5344CB8AC3E}">
        <p14:creationId xmlns="" xmlns:p14="http://schemas.microsoft.com/office/powerpoint/2010/main" val="999437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04850"/>
            <a:ext cx="8229600" cy="581025"/>
          </a:xfrm>
        </p:spPr>
        <p:txBody>
          <a:bodyPr>
            <a:normAutofit fontScale="90000"/>
          </a:bodyPr>
          <a:lstStyle/>
          <a:p>
            <a:pPr eaLnBrk="1" fontAlgn="auto" hangingPunct="1">
              <a:spcAft>
                <a:spcPts val="0"/>
              </a:spcAft>
              <a:defRPr/>
            </a:pPr>
            <a:r>
              <a:rPr lang="ru-RU" sz="3600" dirty="0" smtClean="0">
                <a:solidFill>
                  <a:srgbClr val="002060"/>
                </a:solidFill>
                <a:latin typeface="Times New Roman" panose="02020603050405020304" pitchFamily="18" charset="0"/>
                <a:cs typeface="Times New Roman" panose="02020603050405020304" pitchFamily="18" charset="0"/>
              </a:rPr>
              <a:t>Основные способы толкования слова</a:t>
            </a:r>
            <a:endParaRPr lang="ru-RU" sz="3600" dirty="0"/>
          </a:p>
        </p:txBody>
      </p:sp>
      <p:grpSp>
        <p:nvGrpSpPr>
          <p:cNvPr id="2" name="Группа 15"/>
          <p:cNvGrpSpPr>
            <a:grpSpLocks noGrp="1"/>
          </p:cNvGrpSpPr>
          <p:nvPr/>
        </p:nvGrpSpPr>
        <p:grpSpPr bwMode="auto">
          <a:xfrm>
            <a:off x="3275202" y="2527355"/>
            <a:ext cx="4543425" cy="1143000"/>
            <a:chOff x="3714095" y="4693008"/>
            <a:chExt cx="4668538" cy="1139476"/>
          </a:xfrm>
        </p:grpSpPr>
        <p:sp>
          <p:nvSpPr>
            <p:cNvPr id="11" name="Скругленный прямоугольник 10"/>
            <p:cNvSpPr/>
            <p:nvPr/>
          </p:nvSpPr>
          <p:spPr>
            <a:xfrm>
              <a:off x="5286586" y="4693008"/>
              <a:ext cx="3096047" cy="1139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a:latin typeface="Times New Roman" panose="02020603050405020304" pitchFamily="18" charset="0"/>
                  <a:cs typeface="Times New Roman" panose="02020603050405020304" pitchFamily="18" charset="0"/>
                </a:rPr>
                <a:t>Милосердие – то же, что и сострадание. </a:t>
              </a:r>
            </a:p>
          </p:txBody>
        </p:sp>
        <p:sp>
          <p:nvSpPr>
            <p:cNvPr id="12" name="Стрелка вправо 11"/>
            <p:cNvSpPr/>
            <p:nvPr/>
          </p:nvSpPr>
          <p:spPr>
            <a:xfrm>
              <a:off x="3714095" y="5050677"/>
              <a:ext cx="1433838" cy="485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9" name="Прямоугольник 8"/>
          <p:cNvSpPr/>
          <p:nvPr/>
        </p:nvSpPr>
        <p:spPr>
          <a:xfrm>
            <a:off x="637341" y="2708920"/>
            <a:ext cx="23796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Отсылочный способ</a:t>
            </a:r>
          </a:p>
        </p:txBody>
      </p:sp>
      <p:sp>
        <p:nvSpPr>
          <p:cNvPr id="16" name="Прямоугольник 15"/>
          <p:cNvSpPr/>
          <p:nvPr/>
        </p:nvSpPr>
        <p:spPr>
          <a:xfrm>
            <a:off x="637342" y="4418308"/>
            <a:ext cx="2379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Антонимический способ </a:t>
            </a:r>
          </a:p>
        </p:txBody>
      </p:sp>
      <p:grpSp>
        <p:nvGrpSpPr>
          <p:cNvPr id="4" name="Группа 14"/>
          <p:cNvGrpSpPr>
            <a:grpSpLocks/>
          </p:cNvGrpSpPr>
          <p:nvPr/>
        </p:nvGrpSpPr>
        <p:grpSpPr bwMode="auto">
          <a:xfrm>
            <a:off x="3241092" y="3963988"/>
            <a:ext cx="4745037" cy="1584325"/>
            <a:chOff x="3714095" y="2996952"/>
            <a:chExt cx="4746337" cy="1584176"/>
          </a:xfrm>
        </p:grpSpPr>
        <p:sp>
          <p:nvSpPr>
            <p:cNvPr id="18" name="Стрелка вправо 17"/>
            <p:cNvSpPr/>
            <p:nvPr/>
          </p:nvSpPr>
          <p:spPr>
            <a:xfrm>
              <a:off x="3714095" y="3619193"/>
              <a:ext cx="1433905" cy="484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кругленный прямоугольник 18"/>
            <p:cNvSpPr/>
            <p:nvPr/>
          </p:nvSpPr>
          <p:spPr>
            <a:xfrm>
              <a:off x="5363959" y="2996952"/>
              <a:ext cx="3096473"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anose="02020603050405020304" pitchFamily="18" charset="0"/>
                  <a:cs typeface="Times New Roman" panose="02020603050405020304" pitchFamily="18" charset="0"/>
                </a:rPr>
                <a:t>Сострадание – жестокость </a:t>
              </a:r>
            </a:p>
          </p:txBody>
        </p:sp>
      </p:grpSp>
    </p:spTree>
    <p:extLst>
      <p:ext uri="{BB962C8B-B14F-4D97-AF65-F5344CB8AC3E}">
        <p14:creationId xmlns="" xmlns:p14="http://schemas.microsoft.com/office/powerpoint/2010/main" val="191752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412776"/>
            <a:ext cx="7239000" cy="4392488"/>
          </a:xfrm>
        </p:spPr>
        <p:txBody>
          <a:bodyPr/>
          <a:lstStyle/>
          <a:p>
            <a:pPr marL="0" indent="0">
              <a:buNone/>
            </a:pPr>
            <a:r>
              <a:rPr lang="ru-RU" sz="2800" b="1" dirty="0" smtClean="0"/>
              <a:t>Сочинение-рассуждение на ОГЭ проверяет </a:t>
            </a:r>
            <a:r>
              <a:rPr lang="ru-RU" sz="2800" b="1" dirty="0" err="1" smtClean="0"/>
              <a:t>сформированность</a:t>
            </a:r>
            <a:r>
              <a:rPr lang="ru-RU" sz="2800" b="1" dirty="0" smtClean="0"/>
              <a:t> следующих компетенций:</a:t>
            </a:r>
          </a:p>
          <a:p>
            <a:pPr>
              <a:buFont typeface="Wingdings" pitchFamily="2" charset="2"/>
              <a:buChar char="Ø"/>
            </a:pPr>
            <a:r>
              <a:rPr lang="ru-RU" sz="2800" dirty="0" smtClean="0"/>
              <a:t>коммуникативной (</a:t>
            </a:r>
            <a:r>
              <a:rPr lang="ru-RU" sz="2800" dirty="0"/>
              <a:t>способность к пониманию текста и навыки продуцирования </a:t>
            </a:r>
            <a:r>
              <a:rPr lang="ru-RU" sz="2800" dirty="0" smtClean="0"/>
              <a:t>текста);</a:t>
            </a:r>
          </a:p>
          <a:p>
            <a:pPr>
              <a:buFont typeface="Wingdings" pitchFamily="2" charset="2"/>
              <a:buChar char="Ø"/>
            </a:pPr>
            <a:r>
              <a:rPr lang="ru-RU" sz="2800" dirty="0" smtClean="0"/>
              <a:t>языковой; </a:t>
            </a:r>
          </a:p>
          <a:p>
            <a:pPr>
              <a:buFont typeface="Wingdings" pitchFamily="2" charset="2"/>
              <a:buChar char="Ø"/>
            </a:pPr>
            <a:r>
              <a:rPr lang="ru-RU" sz="2800" dirty="0" err="1" smtClean="0"/>
              <a:t>культуроведческой</a:t>
            </a:r>
            <a:r>
              <a:rPr lang="ru-RU" sz="2800" dirty="0" smtClean="0"/>
              <a:t>.</a:t>
            </a:r>
          </a:p>
          <a:p>
            <a:pPr>
              <a:buFont typeface="Wingdings" pitchFamily="2" charset="2"/>
              <a:buChar char="Ø"/>
            </a:pPr>
            <a:endParaRPr lang="ru-RU" sz="2800" dirty="0" smtClean="0"/>
          </a:p>
          <a:p>
            <a:pPr>
              <a:buFont typeface="Wingdings" pitchFamily="2" charset="2"/>
              <a:buChar char="Ø"/>
            </a:pPr>
            <a:endParaRPr lang="ru-RU" dirty="0" smtClean="0"/>
          </a:p>
          <a:p>
            <a:pPr>
              <a:buFont typeface="Wingdings" pitchFamily="2" charset="2"/>
              <a:buChar char="Ø"/>
            </a:pPr>
            <a:endParaRPr lang="ru-RU" dirty="0"/>
          </a:p>
        </p:txBody>
      </p:sp>
    </p:spTree>
    <p:extLst>
      <p:ext uri="{BB962C8B-B14F-4D97-AF65-F5344CB8AC3E}">
        <p14:creationId xmlns="" xmlns:p14="http://schemas.microsoft.com/office/powerpoint/2010/main" val="4063982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67544" y="980728"/>
            <a:ext cx="8229600" cy="866775"/>
          </a:xfrm>
        </p:spPr>
        <p:txBody>
          <a:bodyPr>
            <a:noAutofit/>
          </a:bodyPr>
          <a:lstStyle/>
          <a:p>
            <a:pPr eaLnBrk="1" fontAlgn="auto" hangingPunct="1">
              <a:spcAft>
                <a:spcPts val="0"/>
              </a:spcAft>
              <a:defRPr/>
            </a:pPr>
            <a:r>
              <a:rPr lang="ru-RU" sz="4400" dirty="0" smtClean="0">
                <a:solidFill>
                  <a:srgbClr val="002060"/>
                </a:solidFill>
                <a:latin typeface="Times New Roman" pitchFamily="18" charset="0"/>
                <a:cs typeface="Times New Roman" pitchFamily="18" charset="0"/>
              </a:rPr>
              <a:t>Комментирование определения</a:t>
            </a:r>
          </a:p>
        </p:txBody>
      </p:sp>
      <p:sp>
        <p:nvSpPr>
          <p:cNvPr id="3" name="Объект 2"/>
          <p:cNvSpPr>
            <a:spLocks noGrp="1"/>
          </p:cNvSpPr>
          <p:nvPr>
            <p:ph idx="1"/>
          </p:nvPr>
        </p:nvSpPr>
        <p:spPr>
          <a:xfrm>
            <a:off x="755576" y="1916832"/>
            <a:ext cx="7543800" cy="3886200"/>
          </a:xfrm>
        </p:spPr>
        <p:txBody>
          <a:bodyPr>
            <a:normAutofit fontScale="92500" lnSpcReduction="10000"/>
          </a:bodyPr>
          <a:lstStyle/>
          <a:p>
            <a:pPr marL="0" indent="0" eaLnBrk="1" fontAlgn="auto" hangingPunct="1">
              <a:spcAft>
                <a:spcPts val="0"/>
              </a:spcAft>
              <a:buClr>
                <a:schemeClr val="accent3"/>
              </a:buClr>
              <a:buFont typeface="Wingdings 3" pitchFamily="18" charset="2"/>
              <a:buNone/>
              <a:defRPr/>
            </a:pPr>
            <a:r>
              <a:rPr lang="ru-RU" sz="2800" b="1" dirty="0" smtClean="0">
                <a:latin typeface="Times New Roman" pitchFamily="18" charset="0"/>
                <a:cs typeface="Times New Roman" pitchFamily="18" charset="0"/>
              </a:rPr>
              <a:t>Вопросы, помогающие оформить комментарий</a:t>
            </a:r>
            <a:r>
              <a:rPr lang="ru-RU" sz="2800" dirty="0" smtClean="0">
                <a:latin typeface="Times New Roman" pitchFamily="18" charset="0"/>
                <a:cs typeface="Times New Roman" pitchFamily="18" charset="0"/>
              </a:rPr>
              <a:t>:</a:t>
            </a:r>
          </a:p>
          <a:p>
            <a:pPr marL="365760" indent="-256032" eaLnBrk="1" fontAlgn="auto" hangingPunct="1">
              <a:spcAft>
                <a:spcPts val="0"/>
              </a:spcAft>
              <a:buClr>
                <a:schemeClr val="accent3"/>
              </a:buClr>
              <a:buFont typeface="Wingdings 3"/>
              <a:buChar char=""/>
              <a:defRPr/>
            </a:pPr>
            <a:r>
              <a:rPr lang="ru-RU" sz="2800" dirty="0" smtClean="0">
                <a:latin typeface="Times New Roman" pitchFamily="18" charset="0"/>
                <a:cs typeface="Times New Roman" pitchFamily="18" charset="0"/>
              </a:rPr>
              <a:t>Какое ключевое слово или словосочетание в определении мне хотелось бы пояснить? </a:t>
            </a:r>
          </a:p>
          <a:p>
            <a:pPr marL="365760" indent="-256032" eaLnBrk="1" fontAlgn="auto" hangingPunct="1">
              <a:spcAft>
                <a:spcPts val="0"/>
              </a:spcAft>
              <a:buClr>
                <a:schemeClr val="accent3"/>
              </a:buClr>
              <a:buFont typeface="Wingdings 3"/>
              <a:buChar char=""/>
              <a:defRPr/>
            </a:pPr>
            <a:r>
              <a:rPr lang="ru-RU" sz="2800" dirty="0" smtClean="0">
                <a:latin typeface="Times New Roman" pitchFamily="18" charset="0"/>
                <a:cs typeface="Times New Roman" pitchFamily="18" charset="0"/>
              </a:rPr>
              <a:t> Что </a:t>
            </a:r>
            <a:r>
              <a:rPr lang="ru-RU" sz="2800" dirty="0">
                <a:latin typeface="Times New Roman" pitchFamily="18" charset="0"/>
                <a:cs typeface="Times New Roman" pitchFamily="18" charset="0"/>
              </a:rPr>
              <a:t>мне ещё известно об этом слове (явлении, свойстве человека, черте его характера и т.п.)? </a:t>
            </a:r>
            <a:endParaRPr lang="ru-RU" sz="2800" dirty="0" smtClean="0">
              <a:latin typeface="Times New Roman" pitchFamily="18" charset="0"/>
              <a:cs typeface="Times New Roman" pitchFamily="18" charset="0"/>
            </a:endParaRPr>
          </a:p>
          <a:p>
            <a:pPr marL="365760" indent="-256032" eaLnBrk="1" fontAlgn="auto" hangingPunct="1">
              <a:spcAft>
                <a:spcPts val="0"/>
              </a:spcAft>
              <a:buClr>
                <a:schemeClr val="accent3"/>
              </a:buClr>
              <a:buFont typeface="Wingdings 3"/>
              <a:buChar char=""/>
              <a:defRPr/>
            </a:pPr>
            <a:r>
              <a:rPr lang="ru-RU" sz="2800" dirty="0" smtClean="0">
                <a:latin typeface="Times New Roman" pitchFamily="18" charset="0"/>
                <a:cs typeface="Times New Roman" pitchFamily="18" charset="0"/>
              </a:rPr>
              <a:t>Что я могу ещё добавить в определение слова? </a:t>
            </a:r>
          </a:p>
          <a:p>
            <a:pPr marL="365760" indent="-256032" eaLnBrk="1" fontAlgn="auto" hangingPunct="1">
              <a:spcAft>
                <a:spcPts val="0"/>
              </a:spcAft>
              <a:buClr>
                <a:schemeClr val="accent3"/>
              </a:buClr>
              <a:buFont typeface="Wingdings 3"/>
              <a:buChar char=""/>
              <a:defRPr/>
            </a:pPr>
            <a:r>
              <a:rPr lang="ru-RU" sz="2800" dirty="0" smtClean="0">
                <a:latin typeface="Times New Roman" pitchFamily="18" charset="0"/>
                <a:cs typeface="Times New Roman" pitchFamily="18" charset="0"/>
              </a:rPr>
              <a:t>С какими другими понятиями (и словами) связано определяемое мною слово?</a:t>
            </a:r>
          </a:p>
        </p:txBody>
      </p:sp>
    </p:spTree>
    <p:extLst>
      <p:ext uri="{BB962C8B-B14F-4D97-AF65-F5344CB8AC3E}">
        <p14:creationId xmlns="" xmlns:p14="http://schemas.microsoft.com/office/powerpoint/2010/main" val="4138510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755576" y="764704"/>
            <a:ext cx="6781800" cy="943000"/>
          </a:xfrm>
        </p:spPr>
        <p:txBody>
          <a:bodyPr>
            <a:normAutofit fontScale="90000"/>
          </a:bodyPr>
          <a:lstStyle/>
          <a:p>
            <a:pPr eaLnBrk="1" hangingPunct="1"/>
            <a:r>
              <a:rPr lang="ru-RU" dirty="0" smtClean="0">
                <a:solidFill>
                  <a:srgbClr val="002060"/>
                </a:solidFill>
                <a:latin typeface="Times New Roman" pitchFamily="18" charset="0"/>
                <a:cs typeface="Times New Roman" pitchFamily="18" charset="0"/>
              </a:rPr>
              <a:t> Клише для вступления</a:t>
            </a:r>
          </a:p>
        </p:txBody>
      </p:sp>
      <p:sp>
        <p:nvSpPr>
          <p:cNvPr id="21507" name="Объект 2"/>
          <p:cNvSpPr>
            <a:spLocks noGrp="1"/>
          </p:cNvSpPr>
          <p:nvPr>
            <p:ph idx="1"/>
          </p:nvPr>
        </p:nvSpPr>
        <p:spPr>
          <a:xfrm>
            <a:off x="827584" y="2204864"/>
            <a:ext cx="7543800" cy="3886200"/>
          </a:xfrm>
        </p:spPr>
        <p:txBody>
          <a:bodyPr>
            <a:normAutofit/>
          </a:bodyPr>
          <a:lstStyle/>
          <a:p>
            <a:pPr eaLnBrk="1" hangingPunct="1"/>
            <a:r>
              <a:rPr lang="ru-RU" i="1" dirty="0" smtClean="0">
                <a:latin typeface="Times New Roman" pitchFamily="18" charset="0"/>
                <a:cs typeface="Times New Roman" pitchFamily="18" charset="0"/>
              </a:rPr>
              <a:t>Попробуем разобраться в смысле этого понятия.</a:t>
            </a:r>
          </a:p>
          <a:p>
            <a:pPr eaLnBrk="1" hangingPunct="1"/>
            <a:r>
              <a:rPr lang="ru-RU" i="1" dirty="0" smtClean="0">
                <a:latin typeface="Times New Roman" pitchFamily="18" charset="0"/>
                <a:cs typeface="Times New Roman" pitchFamily="18" charset="0"/>
              </a:rPr>
              <a:t>Попробуем определить данное слово.</a:t>
            </a:r>
          </a:p>
          <a:p>
            <a:pPr eaLnBrk="1" hangingPunct="1"/>
            <a:r>
              <a:rPr lang="ru-RU" i="1" dirty="0" smtClean="0">
                <a:latin typeface="Times New Roman" pitchFamily="18" charset="0"/>
                <a:cs typeface="Times New Roman" pitchFamily="18" charset="0"/>
              </a:rPr>
              <a:t>На мой взгляд, чёрствость - это...</a:t>
            </a:r>
            <a:endParaRPr lang="ru-RU" dirty="0" smtClean="0">
              <a:latin typeface="Times New Roman" pitchFamily="18" charset="0"/>
              <a:cs typeface="Times New Roman" pitchFamily="18" charset="0"/>
            </a:endParaRPr>
          </a:p>
          <a:p>
            <a:pPr eaLnBrk="1" hangingPunct="1"/>
            <a:r>
              <a:rPr lang="ru-RU" i="1" dirty="0" smtClean="0">
                <a:latin typeface="Times New Roman" pitchFamily="18" charset="0"/>
                <a:cs typeface="Times New Roman" pitchFamily="18" charset="0"/>
              </a:rPr>
              <a:t>По моему мнению, чёрствость - это... </a:t>
            </a:r>
            <a:endParaRPr lang="ru-RU" dirty="0" smtClean="0">
              <a:latin typeface="Times New Roman" pitchFamily="18" charset="0"/>
              <a:cs typeface="Times New Roman" pitchFamily="18" charset="0"/>
            </a:endParaRPr>
          </a:p>
          <a:p>
            <a:pPr eaLnBrk="1" hangingPunct="1"/>
            <a:r>
              <a:rPr lang="ru-RU" i="1" dirty="0" smtClean="0">
                <a:latin typeface="Times New Roman" pitchFamily="18" charset="0"/>
                <a:cs typeface="Times New Roman" pitchFamily="18" charset="0"/>
              </a:rPr>
              <a:t>Мне кажется, что чёрствость - это... </a:t>
            </a:r>
            <a:endParaRPr lang="ru-RU" dirty="0" smtClean="0">
              <a:latin typeface="Times New Roman" pitchFamily="18" charset="0"/>
              <a:cs typeface="Times New Roman" pitchFamily="18" charset="0"/>
            </a:endParaRPr>
          </a:p>
          <a:p>
            <a:pPr eaLnBrk="1" hangingPunct="1"/>
            <a:r>
              <a:rPr lang="ru-RU" i="1" dirty="0" smtClean="0">
                <a:latin typeface="Times New Roman" pitchFamily="18" charset="0"/>
                <a:cs typeface="Times New Roman" pitchFamily="18" charset="0"/>
              </a:rPr>
              <a:t>Я думаю, что чёрствость - это... </a:t>
            </a:r>
            <a:endParaRPr lang="ru-RU" dirty="0" smtClean="0">
              <a:latin typeface="Times New Roman" pitchFamily="18" charset="0"/>
              <a:cs typeface="Times New Roman" pitchFamily="18" charset="0"/>
            </a:endParaRPr>
          </a:p>
          <a:p>
            <a:pPr eaLnBrk="1" hangingPunct="1"/>
            <a:r>
              <a:rPr lang="ru-RU" i="1" dirty="0" smtClean="0">
                <a:latin typeface="Times New Roman" pitchFamily="18" charset="0"/>
                <a:cs typeface="Times New Roman" pitchFamily="18" charset="0"/>
              </a:rPr>
              <a:t>Что такое чёрствость? Попробуем над этим поразмышлять. Я считаю, что...</a:t>
            </a:r>
            <a:endParaRPr lang="ru-RU"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427972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67544" y="548680"/>
            <a:ext cx="8229600" cy="652463"/>
          </a:xfrm>
        </p:spPr>
        <p:txBody>
          <a:bodyPr>
            <a:normAutofit/>
          </a:bodyPr>
          <a:lstStyle/>
          <a:p>
            <a:pPr eaLnBrk="1" hangingPunct="1"/>
            <a:r>
              <a:rPr lang="ru-RU" sz="3600" dirty="0" smtClean="0">
                <a:solidFill>
                  <a:srgbClr val="002060"/>
                </a:solidFill>
                <a:latin typeface="Times New Roman" pitchFamily="18" charset="0"/>
                <a:cs typeface="Times New Roman" pitchFamily="18" charset="0"/>
              </a:rPr>
              <a:t>Клише для аргументационной части</a:t>
            </a:r>
          </a:p>
        </p:txBody>
      </p:sp>
      <p:sp>
        <p:nvSpPr>
          <p:cNvPr id="3" name="Объект 2"/>
          <p:cNvSpPr>
            <a:spLocks noGrp="1"/>
          </p:cNvSpPr>
          <p:nvPr>
            <p:ph idx="1"/>
          </p:nvPr>
        </p:nvSpPr>
        <p:spPr>
          <a:xfrm>
            <a:off x="457200" y="1268413"/>
            <a:ext cx="8229600" cy="4857750"/>
          </a:xfrm>
        </p:spPr>
        <p:txBody>
          <a:bodyPr>
            <a:noAutofit/>
          </a:bodyPr>
          <a:lstStyle/>
          <a:p>
            <a:pPr marL="0" indent="-256032" eaLnBrk="1" fontAlgn="auto" hangingPunct="1">
              <a:spcBef>
                <a:spcPts val="0"/>
              </a:spcBef>
              <a:spcAft>
                <a:spcPts val="0"/>
              </a:spcAft>
              <a:buClr>
                <a:schemeClr val="accent3"/>
              </a:buClr>
              <a:buFont typeface="Wingdings 3"/>
              <a:buChar char=""/>
              <a:defRPr/>
            </a:pPr>
            <a:r>
              <a:rPr lang="ru-RU" sz="2800" i="1" dirty="0" smtClean="0">
                <a:latin typeface="Times New Roman" panose="02020603050405020304" pitchFamily="18" charset="0"/>
                <a:cs typeface="Times New Roman" panose="02020603050405020304" pitchFamily="18" charset="0"/>
              </a:rPr>
              <a:t>Проиллюстрировать это понятие можно на примере текста (примерах из текста).</a:t>
            </a:r>
          </a:p>
          <a:p>
            <a:pPr marL="0" indent="-256032" eaLnBrk="1" fontAlgn="auto" hangingPunct="1">
              <a:spcBef>
                <a:spcPts val="0"/>
              </a:spcBef>
              <a:spcAft>
                <a:spcPts val="0"/>
              </a:spcAft>
              <a:buClr>
                <a:schemeClr val="accent3"/>
              </a:buClr>
              <a:buFont typeface="Wingdings 3"/>
              <a:buChar char=""/>
              <a:defRPr/>
            </a:pPr>
            <a:r>
              <a:rPr lang="ru-RU" sz="2800" i="1" dirty="0" smtClean="0">
                <a:latin typeface="Times New Roman" panose="02020603050405020304" pitchFamily="18" charset="0"/>
                <a:cs typeface="Times New Roman" panose="02020603050405020304" pitchFamily="18" charset="0"/>
              </a:rPr>
              <a:t>Чтобы подтвердить сказанное, обратимся к тексту.</a:t>
            </a:r>
          </a:p>
          <a:p>
            <a:pPr marL="0" indent="-256032" eaLnBrk="1" fontAlgn="auto" hangingPunct="1">
              <a:spcBef>
                <a:spcPts val="0"/>
              </a:spcBef>
              <a:spcAft>
                <a:spcPts val="0"/>
              </a:spcAft>
              <a:buClr>
                <a:schemeClr val="accent3"/>
              </a:buClr>
              <a:buFont typeface="Wingdings 3"/>
              <a:buChar char=""/>
              <a:defRPr/>
            </a:pPr>
            <a:r>
              <a:rPr lang="ru-RU" sz="2800" i="1" dirty="0" smtClean="0">
                <a:latin typeface="Times New Roman" panose="02020603050405020304" pitchFamily="18" charset="0"/>
                <a:cs typeface="Times New Roman" panose="02020603050405020304" pitchFamily="18" charset="0"/>
              </a:rPr>
              <a:t>В тексте  (фамилия автора) можно найти пример, подтверждающий мою мысль (мой тезис).</a:t>
            </a:r>
          </a:p>
          <a:p>
            <a:pPr marL="0" indent="-256032" eaLnBrk="1" fontAlgn="auto" hangingPunct="1">
              <a:spcBef>
                <a:spcPts val="0"/>
              </a:spcBef>
              <a:spcAft>
                <a:spcPts val="0"/>
              </a:spcAft>
              <a:buClr>
                <a:schemeClr val="accent3"/>
              </a:buClr>
              <a:buFont typeface="Wingdings 3"/>
              <a:buChar char=""/>
              <a:defRPr/>
            </a:pPr>
            <a:r>
              <a:rPr lang="ru-RU" sz="2800" i="1" dirty="0" smtClean="0">
                <a:latin typeface="Times New Roman" panose="02020603050405020304" pitchFamily="18" charset="0"/>
                <a:cs typeface="Times New Roman" panose="02020603050405020304" pitchFamily="18" charset="0"/>
              </a:rPr>
              <a:t>Предложение … подтверждает мысль о том, что…</a:t>
            </a:r>
          </a:p>
          <a:p>
            <a:pPr marL="0" indent="-256032" eaLnBrk="1" fontAlgn="auto" hangingPunct="1">
              <a:spcBef>
                <a:spcPts val="0"/>
              </a:spcBef>
              <a:spcAft>
                <a:spcPts val="0"/>
              </a:spcAft>
              <a:buClr>
                <a:schemeClr val="accent3"/>
              </a:buClr>
              <a:buFont typeface="Wingdings 3"/>
              <a:buChar char=""/>
              <a:defRPr/>
            </a:pPr>
            <a:r>
              <a:rPr lang="ru-RU" sz="2800" i="1" dirty="0" smtClean="0">
                <a:latin typeface="Times New Roman" panose="02020603050405020304" pitchFamily="18" charset="0"/>
                <a:cs typeface="Times New Roman" panose="02020603050405020304" pitchFamily="18" charset="0"/>
              </a:rPr>
              <a:t>Примеры  (слово-понятие) можно встретить и в жизни.</a:t>
            </a:r>
          </a:p>
          <a:p>
            <a:pPr marL="365760" indent="-256032" eaLnBrk="1" fontAlgn="auto" hangingPunct="1">
              <a:spcAft>
                <a:spcPts val="0"/>
              </a:spcAft>
              <a:buClr>
                <a:schemeClr val="accent3"/>
              </a:buClr>
              <a:buFont typeface="Wingdings 3"/>
              <a:buChar char=""/>
              <a:defRPr/>
            </a:pPr>
            <a:r>
              <a:rPr lang="ru-RU" sz="2800" i="1" dirty="0" smtClean="0">
                <a:latin typeface="Times New Roman" panose="02020603050405020304" pitchFamily="18" charset="0"/>
                <a:cs typeface="Times New Roman" panose="02020603050405020304" pitchFamily="18" charset="0"/>
              </a:rPr>
              <a:t>В подтверждение приведу пример из жизни.</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80868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827584" y="692696"/>
            <a:ext cx="6781800" cy="654968"/>
          </a:xfrm>
        </p:spPr>
        <p:txBody>
          <a:bodyPr>
            <a:normAutofit/>
          </a:bodyPr>
          <a:lstStyle/>
          <a:p>
            <a:pPr eaLnBrk="1" hangingPunct="1"/>
            <a:r>
              <a:rPr lang="ru-RU" sz="3600" dirty="0" smtClean="0">
                <a:solidFill>
                  <a:srgbClr val="002060"/>
                </a:solidFill>
                <a:latin typeface="Times New Roman" pitchFamily="18" charset="0"/>
                <a:cs typeface="Times New Roman" pitchFamily="18" charset="0"/>
              </a:rPr>
              <a:t>Клише для аргументации</a:t>
            </a:r>
          </a:p>
        </p:txBody>
      </p:sp>
      <p:sp>
        <p:nvSpPr>
          <p:cNvPr id="51202" name="Содержимое 2"/>
          <p:cNvSpPr>
            <a:spLocks noGrp="1"/>
          </p:cNvSpPr>
          <p:nvPr>
            <p:ph idx="1"/>
          </p:nvPr>
        </p:nvSpPr>
        <p:spPr>
          <a:xfrm>
            <a:off x="899592" y="1844824"/>
            <a:ext cx="7408333" cy="3450696"/>
          </a:xfrm>
        </p:spPr>
        <p:txBody>
          <a:bodyPr>
            <a:normAutofit fontScale="92500" lnSpcReduction="20000"/>
          </a:bodyPr>
          <a:lstStyle/>
          <a:p>
            <a:pPr marL="274320" indent="-274320" eaLnBrk="1" fontAlgn="auto" hangingPunct="1">
              <a:spcAft>
                <a:spcPts val="0"/>
              </a:spcAft>
              <a:buClr>
                <a:schemeClr val="accent3"/>
              </a:buClr>
              <a:buFont typeface="Wingdings 3" pitchFamily="18" charset="2"/>
              <a:buNone/>
              <a:defRPr/>
            </a:pPr>
            <a:r>
              <a:rPr lang="ru-RU" sz="2800" b="1" dirty="0" smtClean="0">
                <a:latin typeface="Times New Roman" pitchFamily="18" charset="0"/>
                <a:cs typeface="Times New Roman" pitchFamily="18" charset="0"/>
              </a:rPr>
              <a:t>Если Вы приводите в качестве аргумента собственные выводы и наблюдения, можете воспользоваться такими фразами:</a:t>
            </a:r>
            <a:endParaRPr lang="ru-RU" sz="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ru-RU" sz="2800" i="1" dirty="0" smtClean="0">
                <a:latin typeface="Times New Roman" pitchFamily="18" charset="0"/>
                <a:cs typeface="Times New Roman" pitchFamily="18" charset="0"/>
              </a:rPr>
              <a:t>Конечно, мой жизненный опыт пока очень небольшой, но тем не менее нечто подобное было и в моей жизни:</a:t>
            </a:r>
            <a:endParaRPr lang="ru-RU" sz="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ru-RU" sz="2800" i="1" dirty="0" smtClean="0">
                <a:latin typeface="Times New Roman" pitchFamily="18" charset="0"/>
                <a:cs typeface="Times New Roman" pitchFamily="18" charset="0"/>
              </a:rPr>
              <a:t>ИЛИ: Несмотря на мой довольно скромный жизненный опыт, я вспоминаю похожую ситуацию, когда я (мой друг, одноклассник, знакомый, родственник) …</a:t>
            </a:r>
            <a:endParaRPr lang="ru-RU" sz="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ru-RU" dirty="0" smtClean="0"/>
          </a:p>
        </p:txBody>
      </p:sp>
    </p:spTree>
    <p:extLst>
      <p:ext uri="{BB962C8B-B14F-4D97-AF65-F5344CB8AC3E}">
        <p14:creationId xmlns="" xmlns:p14="http://schemas.microsoft.com/office/powerpoint/2010/main" val="963044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7482408" cy="798984"/>
          </a:xfrm>
        </p:spPr>
        <p:txBody>
          <a:bodyPr>
            <a:noAutofit/>
          </a:bodyPr>
          <a:lstStyle/>
          <a:p>
            <a:pPr eaLnBrk="1" fontAlgn="auto" hangingPunct="1">
              <a:spcAft>
                <a:spcPts val="0"/>
              </a:spcAft>
              <a:defRPr/>
            </a:pPr>
            <a:r>
              <a:rPr lang="ru-RU" sz="4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Речевые клише. Заключение</a:t>
            </a:r>
            <a:endParaRPr lang="ru-RU" sz="4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useBgFill="1">
        <p:nvSpPr>
          <p:cNvPr id="3" name="Подзаголовок 2"/>
          <p:cNvSpPr>
            <a:spLocks noGrp="1"/>
          </p:cNvSpPr>
          <p:nvPr>
            <p:ph idx="1"/>
          </p:nvPr>
        </p:nvSpPr>
        <p:spPr>
          <a:xfrm>
            <a:off x="611560" y="1988840"/>
            <a:ext cx="8229600" cy="3603625"/>
          </a:xfrm>
        </p:spPr>
        <p:txBody>
          <a:bodyPr>
            <a:normAutofit fontScale="25000" lnSpcReduction="20000"/>
          </a:bodyPr>
          <a:lstStyle/>
          <a:p>
            <a:pPr marL="274320" indent="-274320" eaLnBrk="1" fontAlgn="auto" hangingPunct="1">
              <a:spcAft>
                <a:spcPts val="0"/>
              </a:spcAft>
              <a:buClr>
                <a:schemeClr val="accent3"/>
              </a:buClr>
              <a:buFont typeface="Wingdings 3"/>
              <a:buNone/>
              <a:defRPr/>
            </a:pPr>
            <a:endParaRPr lang="ru-RU" sz="6600" i="1"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r>
              <a:rPr lang="ru-RU" sz="12000" i="1" dirty="0" smtClean="0">
                <a:latin typeface="Times New Roman" pitchFamily="18" charset="0"/>
                <a:cs typeface="Times New Roman" pitchFamily="18" charset="0"/>
              </a:rPr>
              <a:t>Таким образом, итак, в заключение, как видим…</a:t>
            </a:r>
            <a:endParaRPr lang="ru-RU" sz="12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r>
              <a:rPr lang="ru-RU" sz="12000" i="1" dirty="0" smtClean="0">
                <a:latin typeface="Times New Roman" pitchFamily="18" charset="0"/>
                <a:cs typeface="Times New Roman" pitchFamily="18" charset="0"/>
              </a:rPr>
              <a:t>Итак, можно увидеть, что…</a:t>
            </a:r>
            <a:endParaRPr lang="ru-RU" sz="12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r>
              <a:rPr lang="ru-RU" sz="12000" i="1" dirty="0" smtClean="0">
                <a:latin typeface="Times New Roman" pitchFamily="18" charset="0"/>
                <a:cs typeface="Times New Roman" pitchFamily="18" charset="0"/>
              </a:rPr>
              <a:t>Нам удалось доказать, что...</a:t>
            </a:r>
            <a:endParaRPr lang="ru-RU" sz="12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r>
              <a:rPr lang="ru-RU" sz="12000" i="1" dirty="0" smtClean="0">
                <a:latin typeface="Times New Roman" pitchFamily="18" charset="0"/>
                <a:cs typeface="Times New Roman" pitchFamily="18" charset="0"/>
              </a:rPr>
              <a:t>В результате рассуждения мы пришли к выводу о том, что…</a:t>
            </a:r>
            <a:endParaRPr lang="ru-RU" sz="12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Char char=""/>
              <a:defRPr/>
            </a:pPr>
            <a:r>
              <a:rPr lang="ru-RU" sz="12000" i="1" dirty="0" smtClean="0">
                <a:latin typeface="Times New Roman" pitchFamily="18" charset="0"/>
                <a:cs typeface="Times New Roman" pitchFamily="18" charset="0"/>
              </a:rPr>
              <a:t>Эти примеры из текста стали убедительным доказательством того, что…</a:t>
            </a:r>
            <a:endParaRPr lang="ru-RU" sz="1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None/>
              <a:defRPr/>
            </a:pPr>
            <a:endParaRPr lang="ru-RU" sz="112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3"/>
              <a:buNone/>
              <a:defRPr/>
            </a:pPr>
            <a:r>
              <a:rPr lang="ru-RU" sz="11200" dirty="0" smtClean="0">
                <a:solidFill>
                  <a:schemeClr val="tx2">
                    <a:lumMod val="75000"/>
                  </a:schemeClr>
                </a:solidFill>
                <a:latin typeface="Times New Roman" pitchFamily="18" charset="0"/>
                <a:cs typeface="Times New Roman" pitchFamily="18" charset="0"/>
              </a:rPr>
              <a:t> </a:t>
            </a:r>
            <a:endParaRPr lang="ru-RU" sz="112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17210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827584" y="692696"/>
            <a:ext cx="6781800" cy="1231032"/>
          </a:xfrm>
        </p:spPr>
        <p:txBody>
          <a:bodyPr>
            <a:noAutofit/>
          </a:bodyPr>
          <a:lstStyle/>
          <a:p>
            <a:pPr algn="ctr" eaLnBrk="1" hangingPunct="1"/>
            <a:r>
              <a:rPr lang="ru-RU" sz="4000" dirty="0" smtClean="0">
                <a:solidFill>
                  <a:srgbClr val="002060"/>
                </a:solidFill>
                <a:latin typeface="Times New Roman" pitchFamily="18" charset="0"/>
                <a:cs typeface="Times New Roman" pitchFamily="18" charset="0"/>
              </a:rPr>
              <a:t>Что такое аргумент из жизненного опыта?</a:t>
            </a:r>
          </a:p>
        </p:txBody>
      </p:sp>
      <p:sp>
        <p:nvSpPr>
          <p:cNvPr id="3" name="Объект 2"/>
          <p:cNvSpPr>
            <a:spLocks noGrp="1"/>
          </p:cNvSpPr>
          <p:nvPr>
            <p:ph idx="1"/>
          </p:nvPr>
        </p:nvSpPr>
        <p:spPr>
          <a:xfrm>
            <a:off x="755576" y="2132856"/>
            <a:ext cx="7543800" cy="3886200"/>
          </a:xfrm>
          <a:solidFill>
            <a:schemeClr val="bg1"/>
          </a:solidFill>
        </p:spPr>
        <p:txBody>
          <a:bodyPr>
            <a:normAutofit fontScale="85000" lnSpcReduction="10000"/>
          </a:bodyPr>
          <a:lstStyle/>
          <a:p>
            <a:pPr marL="365760" indent="-256032" eaLnBrk="1" fontAlgn="auto" hangingPunct="1">
              <a:spcAft>
                <a:spcPts val="0"/>
              </a:spcAft>
              <a:buClr>
                <a:schemeClr val="accent3"/>
              </a:buClr>
              <a:buFont typeface="Wingdings 3"/>
              <a:buChar char=""/>
              <a:defRPr/>
            </a:pPr>
            <a:r>
              <a:rPr lang="ru-RU" sz="2800" dirty="0" smtClean="0">
                <a:latin typeface="Times New Roman" panose="02020603050405020304" pitchFamily="18" charset="0"/>
                <a:cs typeface="Times New Roman" panose="02020603050405020304" pitchFamily="18" charset="0"/>
              </a:rPr>
              <a:t>Исторические факты.</a:t>
            </a:r>
          </a:p>
          <a:p>
            <a:pPr marL="365760" indent="-256032" eaLnBrk="1" fontAlgn="auto" hangingPunct="1">
              <a:spcAft>
                <a:spcPts val="0"/>
              </a:spcAft>
              <a:buClr>
                <a:schemeClr val="accent3"/>
              </a:buClr>
              <a:buFont typeface="Wingdings 3"/>
              <a:buChar char=""/>
              <a:defRPr/>
            </a:pPr>
            <a:r>
              <a:rPr lang="ru-RU" sz="2800" dirty="0" smtClean="0">
                <a:latin typeface="Times New Roman" panose="02020603050405020304" pitchFamily="18" charset="0"/>
                <a:cs typeface="Times New Roman" panose="02020603050405020304" pitchFamily="18" charset="0"/>
              </a:rPr>
              <a:t>Общественно значимые вопросы, обсуждаемые в обществе (в СМИ).</a:t>
            </a:r>
          </a:p>
          <a:p>
            <a:pPr marL="365760" indent="-256032" eaLnBrk="1" fontAlgn="auto" hangingPunct="1">
              <a:spcAft>
                <a:spcPts val="0"/>
              </a:spcAft>
              <a:buClr>
                <a:schemeClr val="accent3"/>
              </a:buClr>
              <a:buFont typeface="Wingdings 3"/>
              <a:buChar char=""/>
              <a:defRPr/>
            </a:pPr>
            <a:r>
              <a:rPr lang="ru-RU" sz="2800" dirty="0" smtClean="0">
                <a:latin typeface="Times New Roman" panose="02020603050405020304" pitchFamily="18" charset="0"/>
                <a:cs typeface="Times New Roman" panose="02020603050405020304" pitchFamily="18" charset="0"/>
              </a:rPr>
              <a:t>Высказывания известных философов, писателей, учёных, художников и др.</a:t>
            </a:r>
          </a:p>
          <a:p>
            <a:pPr marL="365760" indent="-256032" eaLnBrk="1" fontAlgn="auto" hangingPunct="1">
              <a:spcAft>
                <a:spcPts val="0"/>
              </a:spcAft>
              <a:buClr>
                <a:schemeClr val="accent3"/>
              </a:buClr>
              <a:buFont typeface="Wingdings 3"/>
              <a:buChar char=""/>
              <a:defRPr/>
            </a:pPr>
            <a:r>
              <a:rPr lang="ru-RU" sz="2800" dirty="0" smtClean="0">
                <a:latin typeface="Times New Roman" panose="02020603050405020304" pitchFamily="18" charset="0"/>
                <a:cs typeface="Times New Roman" panose="02020603050405020304" pitchFamily="18" charset="0"/>
              </a:rPr>
              <a:t>Высказывания специалистов в какой-либо области (психологов, социологов, педагогов и др.).</a:t>
            </a:r>
          </a:p>
          <a:p>
            <a:pPr marL="365760" indent="-256032" eaLnBrk="1" fontAlgn="auto" hangingPunct="1">
              <a:spcAft>
                <a:spcPts val="0"/>
              </a:spcAft>
              <a:buClr>
                <a:schemeClr val="accent3"/>
              </a:buClr>
              <a:buFont typeface="Wingdings 3"/>
              <a:buChar char=""/>
              <a:defRPr/>
            </a:pPr>
            <a:r>
              <a:rPr lang="ru-RU" sz="2800" dirty="0" smtClean="0">
                <a:latin typeface="Times New Roman" panose="02020603050405020304" pitchFamily="18" charset="0"/>
                <a:cs typeface="Times New Roman" panose="02020603050405020304" pitchFamily="18" charset="0"/>
              </a:rPr>
              <a:t>Примеры из читательского опыта.</a:t>
            </a:r>
          </a:p>
          <a:p>
            <a:pPr marL="365760" indent="-256032" eaLnBrk="1" fontAlgn="auto" hangingPunct="1">
              <a:spcAft>
                <a:spcPts val="0"/>
              </a:spcAft>
              <a:buClr>
                <a:schemeClr val="accent3"/>
              </a:buClr>
              <a:buFont typeface="Wingdings 3"/>
              <a:buChar char=""/>
              <a:defRPr/>
            </a:pPr>
            <a:r>
              <a:rPr lang="ru-RU" sz="2800" dirty="0" smtClean="0">
                <a:latin typeface="Times New Roman" panose="02020603050405020304" pitchFamily="18" charset="0"/>
                <a:cs typeface="Times New Roman" panose="02020603050405020304" pitchFamily="18" charset="0"/>
              </a:rPr>
              <a:t>Результаты личных наблюдений (частные случаи из жизни).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18321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899592" y="476672"/>
            <a:ext cx="7488832" cy="1600200"/>
          </a:xfrm>
        </p:spPr>
        <p:txBody>
          <a:bodyPr>
            <a:normAutofit fontScale="90000"/>
          </a:bodyPr>
          <a:lstStyle/>
          <a:p>
            <a:pPr algn="ctr" eaLnBrk="1" hangingPunct="1"/>
            <a:r>
              <a:rPr lang="ru-RU" sz="4000" dirty="0" smtClean="0">
                <a:solidFill>
                  <a:srgbClr val="002060"/>
                </a:solidFill>
                <a:latin typeface="Times New Roman" pitchFamily="18" charset="0"/>
                <a:cs typeface="Times New Roman" pitchFamily="18" charset="0"/>
              </a:rPr>
              <a:t>Список слов, предлагаемых ФИПИ для задания 15.3 (по книге)</a:t>
            </a:r>
          </a:p>
        </p:txBody>
      </p:sp>
      <p:sp>
        <p:nvSpPr>
          <p:cNvPr id="34818" name="Содержимое 2"/>
          <p:cNvSpPr>
            <a:spLocks noGrp="1"/>
          </p:cNvSpPr>
          <p:nvPr>
            <p:ph idx="1"/>
          </p:nvPr>
        </p:nvSpPr>
        <p:spPr>
          <a:xfrm>
            <a:off x="971600" y="2564904"/>
            <a:ext cx="7408333" cy="3450696"/>
          </a:xfrm>
        </p:spPr>
        <p:txBody>
          <a:bodyPr>
            <a:normAutofit fontScale="85000" lnSpcReduction="20000"/>
          </a:bodyPr>
          <a:lstStyle/>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Дружба</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Добро</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Человечность</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Самовоспитание</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Сострадание</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Сильный</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Красота</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Учитель</a:t>
            </a:r>
          </a:p>
          <a:p>
            <a:pPr marL="274320" indent="-274320" eaLnBrk="1" fontAlgn="auto" hangingPunct="1">
              <a:spcAft>
                <a:spcPts val="0"/>
              </a:spcAft>
              <a:buClr>
                <a:schemeClr val="accent3"/>
              </a:buClr>
              <a:buFont typeface="Wingdings" pitchFamily="2" charset="2"/>
              <a:buChar char="Ø"/>
              <a:defRPr/>
            </a:pPr>
            <a:r>
              <a:rPr lang="ru-RU" sz="2800" b="1" dirty="0" smtClean="0">
                <a:latin typeface="Times New Roman" pitchFamily="18" charset="0"/>
                <a:cs typeface="Times New Roman" pitchFamily="18" charset="0"/>
              </a:rPr>
              <a:t>Природа</a:t>
            </a:r>
          </a:p>
          <a:p>
            <a:pPr marL="274320" indent="-274320" eaLnBrk="1" fontAlgn="auto" hangingPunct="1">
              <a:spcAft>
                <a:spcPts val="0"/>
              </a:spcAft>
              <a:buClr>
                <a:schemeClr val="accent3"/>
              </a:buClr>
              <a:buFont typeface="Wingdings 3" pitchFamily="18" charset="2"/>
              <a:buNone/>
              <a:defRPr/>
            </a:pPr>
            <a:endParaRPr lang="ru-RU" sz="2800" dirty="0" smtClean="0"/>
          </a:p>
        </p:txBody>
      </p:sp>
    </p:spTree>
    <p:extLst>
      <p:ext uri="{BB962C8B-B14F-4D97-AF65-F5344CB8AC3E}">
        <p14:creationId xmlns="" xmlns:p14="http://schemas.microsoft.com/office/powerpoint/2010/main" val="3867351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827584" y="548680"/>
            <a:ext cx="7482408" cy="1600200"/>
          </a:xfrm>
        </p:spPr>
        <p:txBody>
          <a:bodyPr>
            <a:normAutofit fontScale="90000"/>
          </a:bodyPr>
          <a:lstStyle/>
          <a:p>
            <a:pPr algn="ctr" eaLnBrk="1" hangingPunct="1"/>
            <a:r>
              <a:rPr lang="ru-RU" sz="4000" dirty="0" smtClean="0">
                <a:solidFill>
                  <a:srgbClr val="002060"/>
                </a:solidFill>
                <a:latin typeface="Times New Roman" pitchFamily="18" charset="0"/>
                <a:cs typeface="Times New Roman" pitchFamily="18" charset="0"/>
              </a:rPr>
              <a:t>Список слов, предлагаемых ФИПИ для задания 15.3 (на сайте)</a:t>
            </a:r>
          </a:p>
        </p:txBody>
      </p:sp>
      <p:sp>
        <p:nvSpPr>
          <p:cNvPr id="34819" name="Содержимое 2"/>
          <p:cNvSpPr>
            <a:spLocks noGrp="1"/>
          </p:cNvSpPr>
          <p:nvPr>
            <p:ph idx="1"/>
          </p:nvPr>
        </p:nvSpPr>
        <p:spPr>
          <a:xfrm>
            <a:off x="899592" y="2636912"/>
            <a:ext cx="7408333" cy="3450696"/>
          </a:xfrm>
        </p:spPr>
        <p:txBody>
          <a:bodyPr>
            <a:normAutofit fontScale="25000" lnSpcReduction="20000"/>
          </a:bodyPr>
          <a:lstStyle/>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Искусство</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Игрушка</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Предательство</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Путь жизни</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Война</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Власть</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Любовь</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Нравственность</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Детство</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Милосердие</a:t>
            </a:r>
          </a:p>
          <a:p>
            <a:pPr marL="365760" indent="-256032" eaLnBrk="1" fontAlgn="auto" hangingPunct="1">
              <a:spcAft>
                <a:spcPts val="0"/>
              </a:spcAft>
              <a:buClr>
                <a:schemeClr val="accent3"/>
              </a:buClr>
              <a:buFont typeface="Wingdings" pitchFamily="2" charset="2"/>
              <a:buChar char="Ø"/>
              <a:defRPr/>
            </a:pPr>
            <a:r>
              <a:rPr lang="ru-RU" sz="7400" b="1" dirty="0" smtClean="0">
                <a:latin typeface="Times New Roman" pitchFamily="18" charset="0"/>
                <a:cs typeface="Times New Roman" pitchFamily="18" charset="0"/>
              </a:rPr>
              <a:t>Неблагодарность</a:t>
            </a:r>
          </a:p>
          <a:p>
            <a:pPr marL="365760" indent="-256032" eaLnBrk="1" fontAlgn="auto" hangingPunct="1">
              <a:spcAft>
                <a:spcPts val="0"/>
              </a:spcAft>
              <a:buClr>
                <a:schemeClr val="accent3"/>
              </a:buClr>
              <a:buFont typeface="Wingdings" pitchFamily="2" charset="2"/>
              <a:buChar char="Ø"/>
              <a:defRPr/>
            </a:pPr>
            <a:endParaRPr lang="ru-RU" sz="2800" dirty="0" smtClean="0"/>
          </a:p>
          <a:p>
            <a:pPr marL="365760" indent="-256032" eaLnBrk="1" fontAlgn="auto" hangingPunct="1">
              <a:spcAft>
                <a:spcPts val="0"/>
              </a:spcAft>
              <a:buClr>
                <a:schemeClr val="accent3"/>
              </a:buClr>
              <a:buFont typeface="Wingdings" pitchFamily="2" charset="2"/>
              <a:buChar char="Ø"/>
              <a:defRPr/>
            </a:pPr>
            <a:endParaRPr lang="ru-RU" sz="2800" dirty="0" smtClean="0"/>
          </a:p>
        </p:txBody>
      </p:sp>
    </p:spTree>
    <p:extLst>
      <p:ext uri="{BB962C8B-B14F-4D97-AF65-F5344CB8AC3E}">
        <p14:creationId xmlns="" xmlns:p14="http://schemas.microsoft.com/office/powerpoint/2010/main" val="1759321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827584" y="692696"/>
            <a:ext cx="7482408" cy="1159024"/>
          </a:xfrm>
        </p:spPr>
        <p:txBody>
          <a:bodyPr>
            <a:normAutofit fontScale="90000"/>
          </a:bodyPr>
          <a:lstStyle/>
          <a:p>
            <a:pPr algn="ctr" eaLnBrk="1" hangingPunct="1"/>
            <a:r>
              <a:rPr lang="ru-RU" sz="4000" dirty="0" smtClean="0">
                <a:solidFill>
                  <a:srgbClr val="002060"/>
                </a:solidFill>
                <a:latin typeface="Times New Roman" pitchFamily="18" charset="0"/>
                <a:cs typeface="Times New Roman" pitchFamily="18" charset="0"/>
              </a:rPr>
              <a:t>Формулировки заданий 15.3, предлагаемые ФИПИ</a:t>
            </a:r>
          </a:p>
        </p:txBody>
      </p:sp>
      <p:sp>
        <p:nvSpPr>
          <p:cNvPr id="3" name="Содержимое 2"/>
          <p:cNvSpPr>
            <a:spLocks noGrp="1"/>
          </p:cNvSpPr>
          <p:nvPr>
            <p:ph idx="1"/>
          </p:nvPr>
        </p:nvSpPr>
        <p:spPr>
          <a:xfrm>
            <a:off x="899592" y="2276872"/>
            <a:ext cx="7408333" cy="3450696"/>
          </a:xfrm>
        </p:spPr>
        <p:txBody>
          <a:bodyPr>
            <a:noAutofit/>
          </a:bodyPr>
          <a:lstStyle/>
          <a:p>
            <a:pPr marL="365760" indent="-256032" algn="ctr" eaLnBrk="1" fontAlgn="auto" hangingPunct="1">
              <a:spcAft>
                <a:spcPts val="0"/>
              </a:spcAft>
              <a:buClr>
                <a:schemeClr val="accent3"/>
              </a:buClr>
              <a:buFont typeface="Wingdings 3" pitchFamily="18" charset="2"/>
              <a:buNone/>
              <a:defRPr/>
            </a:pPr>
            <a:r>
              <a:rPr lang="ru-RU" sz="2800" b="1" dirty="0" smtClean="0">
                <a:latin typeface="Times New Roman" pitchFamily="18" charset="0"/>
                <a:cs typeface="Times New Roman" pitchFamily="18" charset="0"/>
              </a:rPr>
              <a:t>Три типа формулировок задания 15.3</a:t>
            </a:r>
          </a:p>
          <a:p>
            <a:pPr marL="514350" indent="-514350" eaLnBrk="1" fontAlgn="auto" hangingPunct="1">
              <a:spcAft>
                <a:spcPts val="0"/>
              </a:spcAft>
              <a:buClr>
                <a:schemeClr val="accent3"/>
              </a:buClr>
              <a:buFont typeface="Wingdings 3" pitchFamily="18" charset="2"/>
              <a:buAutoNum type="arabicPeriod"/>
              <a:defRPr/>
            </a:pPr>
            <a:r>
              <a:rPr lang="ru-RU" sz="3200" i="1" dirty="0" smtClean="0">
                <a:latin typeface="Times New Roman" pitchFamily="18" charset="0"/>
                <a:cs typeface="Times New Roman" pitchFamily="18" charset="0"/>
              </a:rPr>
              <a:t>Что такое дружба? (… человечность, сострадание и т.д.)</a:t>
            </a:r>
          </a:p>
          <a:p>
            <a:pPr marL="514350" indent="-514350" eaLnBrk="1" fontAlgn="auto" hangingPunct="1">
              <a:spcAft>
                <a:spcPts val="0"/>
              </a:spcAft>
              <a:buClr>
                <a:schemeClr val="accent3"/>
              </a:buClr>
              <a:buFont typeface="Wingdings 3" pitchFamily="18" charset="2"/>
              <a:buAutoNum type="arabicPeriod"/>
              <a:defRPr/>
            </a:pPr>
            <a:r>
              <a:rPr lang="ru-RU" sz="3200" i="1" dirty="0" smtClean="0">
                <a:latin typeface="Times New Roman" pitchFamily="18" charset="0"/>
                <a:cs typeface="Times New Roman" pitchFamily="18" charset="0"/>
              </a:rPr>
              <a:t>Природа  </a:t>
            </a:r>
            <a:r>
              <a:rPr lang="ru-RU" sz="3200" i="1" dirty="0">
                <a:latin typeface="Times New Roman" pitchFamily="18" charset="0"/>
                <a:cs typeface="Times New Roman" pitchFamily="18" charset="0"/>
              </a:rPr>
              <a:t>—</a:t>
            </a:r>
            <a:r>
              <a:rPr lang="ru-RU" sz="3200" i="1" dirty="0" smtClean="0">
                <a:latin typeface="Times New Roman" pitchFamily="18" charset="0"/>
                <a:cs typeface="Times New Roman" pitchFamily="18" charset="0"/>
              </a:rPr>
              <a:t> это … (Искусство — это …)</a:t>
            </a:r>
          </a:p>
          <a:p>
            <a:pPr marL="514350" indent="-514350" eaLnBrk="1" fontAlgn="auto" hangingPunct="1">
              <a:spcAft>
                <a:spcPts val="0"/>
              </a:spcAft>
              <a:buClr>
                <a:schemeClr val="accent3"/>
              </a:buClr>
              <a:buFont typeface="Wingdings 3" pitchFamily="18" charset="2"/>
              <a:buAutoNum type="arabicPeriod"/>
              <a:defRPr/>
            </a:pPr>
            <a:r>
              <a:rPr lang="ru-RU" sz="3200" i="1" dirty="0" smtClean="0">
                <a:latin typeface="Times New Roman" pitchFamily="18" charset="0"/>
                <a:cs typeface="Times New Roman" pitchFamily="18" charset="0"/>
              </a:rPr>
              <a:t>Какого человека можно назвать сильным? (Каким должен быть настоящий учитель?)</a:t>
            </a:r>
            <a:endParaRPr lang="ru-RU" sz="32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816017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827584" y="404664"/>
            <a:ext cx="7482408" cy="1303040"/>
          </a:xfrm>
        </p:spPr>
        <p:txBody>
          <a:bodyPr>
            <a:normAutofit fontScale="90000"/>
          </a:bodyPr>
          <a:lstStyle/>
          <a:p>
            <a:pPr algn="ctr" eaLnBrk="1" hangingPunct="1"/>
            <a:r>
              <a:rPr lang="ru-RU" sz="4000" dirty="0" smtClean="0">
                <a:solidFill>
                  <a:srgbClr val="002060"/>
                </a:solidFill>
                <a:latin typeface="Times New Roman" pitchFamily="18" charset="0"/>
                <a:cs typeface="Times New Roman" pitchFamily="18" charset="0"/>
              </a:rPr>
              <a:t>Формулировки заданий 15.3, предлагаемые ФИПИ</a:t>
            </a:r>
          </a:p>
        </p:txBody>
      </p:sp>
      <p:sp>
        <p:nvSpPr>
          <p:cNvPr id="3" name="Содержимое 2"/>
          <p:cNvSpPr>
            <a:spLocks noGrp="1"/>
          </p:cNvSpPr>
          <p:nvPr>
            <p:ph idx="1"/>
          </p:nvPr>
        </p:nvSpPr>
        <p:spPr>
          <a:xfrm>
            <a:off x="899592" y="2276872"/>
            <a:ext cx="7408333" cy="3450696"/>
          </a:xfrm>
        </p:spPr>
        <p:txBody>
          <a:bodyPr>
            <a:noAutofit/>
          </a:bodyPr>
          <a:lstStyle/>
          <a:p>
            <a:pPr marL="365760" indent="-256032" algn="ctr" eaLnBrk="1" fontAlgn="auto" hangingPunct="1">
              <a:spcAft>
                <a:spcPts val="0"/>
              </a:spcAft>
              <a:buClr>
                <a:schemeClr val="accent3"/>
              </a:buClr>
              <a:buFont typeface="Wingdings 3" pitchFamily="18" charset="2"/>
              <a:buNone/>
              <a:defRPr/>
            </a:pPr>
            <a:r>
              <a:rPr lang="ru-RU" sz="2800" b="1" dirty="0" smtClean="0">
                <a:latin typeface="Times New Roman" pitchFamily="18" charset="0"/>
                <a:cs typeface="Times New Roman" pitchFamily="18" charset="0"/>
              </a:rPr>
              <a:t>Три типа формулировок задания 15.3</a:t>
            </a:r>
          </a:p>
          <a:p>
            <a:pPr marL="514350" indent="-514350" eaLnBrk="1" fontAlgn="auto" hangingPunct="1">
              <a:spcAft>
                <a:spcPts val="0"/>
              </a:spcAft>
              <a:buClr>
                <a:schemeClr val="accent3"/>
              </a:buClr>
              <a:buFont typeface="Wingdings 3" pitchFamily="18" charset="2"/>
              <a:buAutoNum type="arabicPeriod"/>
              <a:defRPr/>
            </a:pPr>
            <a:r>
              <a:rPr lang="ru-RU" sz="3200" i="1" dirty="0" smtClean="0">
                <a:latin typeface="Times New Roman" pitchFamily="18" charset="0"/>
                <a:cs typeface="Times New Roman" pitchFamily="18" charset="0"/>
              </a:rPr>
              <a:t>Что такое дружба? (… человечность, сострадание и т.д.)</a:t>
            </a:r>
          </a:p>
          <a:p>
            <a:pPr marL="514350" indent="-514350" eaLnBrk="1" fontAlgn="auto" hangingPunct="1">
              <a:spcAft>
                <a:spcPts val="0"/>
              </a:spcAft>
              <a:buClr>
                <a:schemeClr val="accent3"/>
              </a:buClr>
              <a:buFont typeface="Wingdings 3" pitchFamily="18" charset="2"/>
              <a:buAutoNum type="arabicPeriod"/>
              <a:defRPr/>
            </a:pPr>
            <a:r>
              <a:rPr lang="ru-RU" sz="3200" i="1" dirty="0" smtClean="0">
                <a:latin typeface="Times New Roman" pitchFamily="18" charset="0"/>
                <a:cs typeface="Times New Roman" pitchFamily="18" charset="0"/>
              </a:rPr>
              <a:t>Природа  </a:t>
            </a:r>
            <a:r>
              <a:rPr lang="ru-RU" sz="3200" i="1" dirty="0">
                <a:latin typeface="Times New Roman" pitchFamily="18" charset="0"/>
                <a:cs typeface="Times New Roman" pitchFamily="18" charset="0"/>
              </a:rPr>
              <a:t>—</a:t>
            </a:r>
            <a:r>
              <a:rPr lang="ru-RU" sz="3200" i="1" dirty="0" smtClean="0">
                <a:latin typeface="Times New Roman" pitchFamily="18" charset="0"/>
                <a:cs typeface="Times New Roman" pitchFamily="18" charset="0"/>
              </a:rPr>
              <a:t> это … (Искусство — это …)</a:t>
            </a:r>
          </a:p>
          <a:p>
            <a:pPr marL="514350" indent="-514350" eaLnBrk="1" fontAlgn="auto" hangingPunct="1">
              <a:spcAft>
                <a:spcPts val="0"/>
              </a:spcAft>
              <a:buClr>
                <a:schemeClr val="accent3"/>
              </a:buClr>
              <a:buFont typeface="Wingdings 3" pitchFamily="18" charset="2"/>
              <a:buAutoNum type="arabicPeriod"/>
              <a:defRPr/>
            </a:pPr>
            <a:r>
              <a:rPr lang="ru-RU" sz="3200" i="1" dirty="0" smtClean="0">
                <a:latin typeface="Times New Roman" pitchFamily="18" charset="0"/>
                <a:cs typeface="Times New Roman" pitchFamily="18" charset="0"/>
              </a:rPr>
              <a:t>Какого человека можно назвать сильным? (Каким должен быть настоящий учитель?)</a:t>
            </a:r>
            <a:endParaRPr lang="ru-RU" sz="32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81601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052736"/>
            <a:ext cx="7543800" cy="3886200"/>
          </a:xfrm>
        </p:spPr>
        <p:txBody>
          <a:bodyPr/>
          <a:lstStyle/>
          <a:p>
            <a:pPr marL="0" indent="0" algn="ctr">
              <a:buNone/>
            </a:pPr>
            <a:r>
              <a:rPr lang="ru-RU" sz="3200" b="1" dirty="0" smtClean="0"/>
              <a:t>«Приёмы обучения чтению должны быть в минимальной степени репродуктивными. Средняя и высшая школа должна обучать думать над текстом, а не воспроизводить его».</a:t>
            </a:r>
          </a:p>
          <a:p>
            <a:pPr marL="0" indent="0" algn="r">
              <a:buNone/>
            </a:pPr>
            <a:r>
              <a:rPr lang="ru-RU" i="1" dirty="0" err="1" smtClean="0"/>
              <a:t>А.А.Леонтьев</a:t>
            </a:r>
            <a:endParaRPr lang="ru-RU" i="1" dirty="0"/>
          </a:p>
        </p:txBody>
      </p:sp>
    </p:spTree>
    <p:extLst>
      <p:ext uri="{BB962C8B-B14F-4D97-AF65-F5344CB8AC3E}">
        <p14:creationId xmlns="" xmlns:p14="http://schemas.microsoft.com/office/powerpoint/2010/main" val="4098222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51520" y="476672"/>
            <a:ext cx="8229600" cy="652463"/>
          </a:xfrm>
        </p:spPr>
        <p:txBody>
          <a:bodyPr>
            <a:normAutofit/>
          </a:bodyPr>
          <a:lstStyle/>
          <a:p>
            <a:pPr algn="ctr" eaLnBrk="1" fontAlgn="auto" hangingPunct="1">
              <a:spcAft>
                <a:spcPts val="0"/>
              </a:spcAft>
              <a:defRPr/>
            </a:pPr>
            <a:r>
              <a:rPr lang="ru-RU" sz="3200" dirty="0" smtClean="0">
                <a:solidFill>
                  <a:srgbClr val="002060"/>
                </a:solidFill>
                <a:latin typeface="Times New Roman" pitchFamily="18" charset="0"/>
                <a:cs typeface="Times New Roman" pitchFamily="18" charset="0"/>
              </a:rPr>
              <a:t>Композиция сочинения 15.3</a:t>
            </a:r>
          </a:p>
        </p:txBody>
      </p:sp>
      <p:sp>
        <p:nvSpPr>
          <p:cNvPr id="5" name="Прямоугольник 4"/>
          <p:cNvSpPr/>
          <p:nvPr/>
        </p:nvSpPr>
        <p:spPr>
          <a:xfrm>
            <a:off x="2411413" y="1628775"/>
            <a:ext cx="41767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Тезис (определение  значения слова, данного для анализа)</a:t>
            </a:r>
          </a:p>
        </p:txBody>
      </p:sp>
      <p:sp>
        <p:nvSpPr>
          <p:cNvPr id="6" name="Овал 5"/>
          <p:cNvSpPr/>
          <p:nvPr/>
        </p:nvSpPr>
        <p:spPr>
          <a:xfrm>
            <a:off x="755650" y="2900363"/>
            <a:ext cx="3529013" cy="1465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1-й  пример-аргумент  (из текста)</a:t>
            </a:r>
          </a:p>
        </p:txBody>
      </p:sp>
      <p:sp>
        <p:nvSpPr>
          <p:cNvPr id="7" name="Овал 6"/>
          <p:cNvSpPr/>
          <p:nvPr/>
        </p:nvSpPr>
        <p:spPr>
          <a:xfrm>
            <a:off x="5148263" y="2833688"/>
            <a:ext cx="3384550" cy="1531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2-й пример-аргумент (из жизненного опыта </a:t>
            </a:r>
            <a:r>
              <a:rPr lang="ru-RU" sz="2000" dirty="0">
                <a:solidFill>
                  <a:srgbClr val="FFFF00"/>
                </a:solidFill>
                <a:latin typeface="Times New Roman" pitchFamily="18" charset="0"/>
                <a:cs typeface="Times New Roman" pitchFamily="18" charset="0"/>
              </a:rPr>
              <a:t>или из текста</a:t>
            </a:r>
            <a:r>
              <a:rPr lang="ru-RU" sz="2000" dirty="0">
                <a:latin typeface="Times New Roman" pitchFamily="18" charset="0"/>
                <a:cs typeface="Times New Roman" pitchFamily="18" charset="0"/>
              </a:rPr>
              <a:t>)</a:t>
            </a:r>
          </a:p>
        </p:txBody>
      </p:sp>
      <p:sp>
        <p:nvSpPr>
          <p:cNvPr id="8" name="Прямоугольник 7"/>
          <p:cNvSpPr/>
          <p:nvPr/>
        </p:nvSpPr>
        <p:spPr>
          <a:xfrm>
            <a:off x="3000375" y="4894263"/>
            <a:ext cx="29527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latin typeface="Times New Roman" pitchFamily="18" charset="0"/>
                <a:cs typeface="Times New Roman" pitchFamily="18" charset="0"/>
              </a:rPr>
              <a:t>Вывод</a:t>
            </a:r>
            <a:r>
              <a:rPr lang="ru-RU" dirty="0">
                <a:latin typeface="Times New Roman" pitchFamily="18" charset="0"/>
                <a:cs typeface="Times New Roman" pitchFamily="18" charset="0"/>
              </a:rPr>
              <a:t> </a:t>
            </a:r>
          </a:p>
        </p:txBody>
      </p:sp>
      <p:cxnSp>
        <p:nvCxnSpPr>
          <p:cNvPr id="10" name="Прямая со стрелкой 9"/>
          <p:cNvCxnSpPr/>
          <p:nvPr/>
        </p:nvCxnSpPr>
        <p:spPr>
          <a:xfrm>
            <a:off x="4644008" y="2521744"/>
            <a:ext cx="720080" cy="6912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Прямая со стрелкой 11"/>
          <p:cNvCxnSpPr>
            <a:endCxn id="6" idx="7"/>
          </p:cNvCxnSpPr>
          <p:nvPr/>
        </p:nvCxnSpPr>
        <p:spPr>
          <a:xfrm flipH="1">
            <a:off x="3767851" y="2543175"/>
            <a:ext cx="516812" cy="5717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Прямая со стрелкой 15"/>
          <p:cNvCxnSpPr/>
          <p:nvPr/>
        </p:nvCxnSpPr>
        <p:spPr>
          <a:xfrm>
            <a:off x="3419872" y="4293096"/>
            <a:ext cx="924241" cy="6102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Прямая со стрелкой 17"/>
          <p:cNvCxnSpPr/>
          <p:nvPr/>
        </p:nvCxnSpPr>
        <p:spPr>
          <a:xfrm flipH="1">
            <a:off x="4788024" y="4175126"/>
            <a:ext cx="936625" cy="7191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p:cNvCxnSpPr>
            <a:stCxn id="5" idx="2"/>
            <a:endCxn id="8" idx="0"/>
          </p:cNvCxnSpPr>
          <p:nvPr/>
        </p:nvCxnSpPr>
        <p:spPr>
          <a:xfrm flipH="1">
            <a:off x="4476750" y="2543175"/>
            <a:ext cx="23019" cy="23510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955924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s\Редакция\!!!ГОТОВЫЕ ОБЛОЖКИ\!2015-2016\Русский язык Карм обложка.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1259" y="4996924"/>
            <a:ext cx="1830461" cy="1672436"/>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D:\Верстка\титульники\Сезон 2016-2017\обложки\Русский язык_Подготовка к ОГЭ_ОБЛОЖКА.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1259" y="908720"/>
            <a:ext cx="2520280" cy="358577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1028" name="Picture 4" descr="D:\Верстка\титульники\Сезон 2016-2017\обложки\Русский язык_Тематический тренинг_ОГЭ.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39752" y="3105221"/>
            <a:ext cx="2521032" cy="358577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8" name="Picture 2" descr="\\fs\Редакция\!!!ГОТОВЫЕ ОБЛОЖКИ\Обложки сезона 2014-2015\Русский язык\Русский язык. 9 кл. Готовимся к ОГЭ на уроке и дома.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15579" y="3140142"/>
            <a:ext cx="2420917" cy="3550849"/>
          </a:xfrm>
          <a:prstGeom prst="rect">
            <a:avLst/>
          </a:prstGeom>
          <a:noFill/>
          <a:ln>
            <a:solidFill>
              <a:schemeClr val="accent4">
                <a:lumMod val="75000"/>
              </a:schemeClr>
            </a:solidFill>
          </a:ln>
          <a:extLst>
            <a:ext uri="{909E8E84-426E-40DD-AFC4-6F175D3DCCD1}">
              <a14:hiddenFill xmlns="" xmlns:a14="http://schemas.microsoft.com/office/drawing/2010/main">
                <a:solidFill>
                  <a:srgbClr val="FFFFFF"/>
                </a:solidFill>
              </a14:hiddenFill>
            </a:ext>
          </a:extLst>
        </p:spPr>
      </p:pic>
      <p:pic>
        <p:nvPicPr>
          <p:cNvPr id="3" name="Picture 3" descr="D:\Верстка\титульники\Сезон 2016-2017\обложки\Русский язык_Сочинение на ОГЭ.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99992" y="908718"/>
            <a:ext cx="2470542" cy="358577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0276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Верстка\титульники\Сезон 2016-2017\обложки\Русский язык_Подготовка к ЕГЭ_ОБЛ.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128" y="656066"/>
            <a:ext cx="1930697" cy="2736304"/>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2051" name="Picture 3" descr="D:\Верстка\титульники\Сезон 2016-2017\обложки\Русский язык_Тематический тренинг_ОБЛ.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54913" y="656066"/>
            <a:ext cx="1907068" cy="2753034"/>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2052" name="Picture 4" descr="D:\Верстка\титульники\Сезон 2016-2017\обложки\Русский язык_Сочинение_ЕГЭ ОБЛ.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98374" y="656066"/>
            <a:ext cx="1903154" cy="2736304"/>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2053" name="Picture 5" descr="D:\Верстка\титульники\Сезон 2016-2017\обложки\Русский язык_справочник_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9552" y="3811073"/>
            <a:ext cx="1883312" cy="2734663"/>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2054" name="Picture 6" descr="D:\Верстка\титульники\Сезон 2016-2017\обложки\Итоговое выпускное сочинение_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27784" y="3787616"/>
            <a:ext cx="1921020" cy="275812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2055" name="Picture 7" descr="D:\Верстка\титульники\Сезон 2016-2017\обложки\Русский язык. Нормы речи_ОБЛ.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88024" y="3787616"/>
            <a:ext cx="1921020" cy="275812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2056" name="Picture 8" descr="D:\Верстка\титульники\Сезон 2016-2017\обложки\Русский язык_нормы речи 10-11 КЛАССЫ обл.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08255" y="3787616"/>
            <a:ext cx="1912217" cy="275812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8147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Верстка\титульники\Сезон 2016-2017\обложки\Русский язык_5 класс.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628800"/>
            <a:ext cx="2642642" cy="382177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3075" name="Picture 3" descr="D:\Верстка\титульники\Сезон 2016-2017\обложки\Русский язык_6 класс.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7073" y="1628801"/>
            <a:ext cx="2661072" cy="3811492"/>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3076" name="Picture 4" descr="D:\Верстка\титульники\Сезон 2016-2017\обложки\Русский язык_7 класс.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62630" y="1628800"/>
            <a:ext cx="2685834" cy="3811493"/>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4797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85786" y="1357298"/>
            <a:ext cx="7543800" cy="3886200"/>
          </a:xfrm>
        </p:spPr>
        <p:txBody>
          <a:bodyPr>
            <a:normAutofit fontScale="92500" lnSpcReduction="10000"/>
          </a:bodyPr>
          <a:lstStyle/>
          <a:p>
            <a:pPr marL="0" indent="0" algn="ctr">
              <a:buNone/>
            </a:pPr>
            <a:endParaRPr lang="ru-RU" sz="3600" b="1" dirty="0" smtClean="0">
              <a:latin typeface="Times New Roman" pitchFamily="18" charset="0"/>
              <a:cs typeface="Times New Roman" pitchFamily="18" charset="0"/>
            </a:endParaRPr>
          </a:p>
          <a:p>
            <a:pPr marL="0" indent="0" algn="ctr">
              <a:buNone/>
            </a:pPr>
            <a:r>
              <a:rPr lang="ru-RU" sz="3600" b="1" dirty="0" smtClean="0">
                <a:latin typeface="Times New Roman" pitchFamily="18" charset="0"/>
                <a:cs typeface="Times New Roman" pitchFamily="18" charset="0"/>
              </a:rPr>
              <a:t>УДАЧИ ВАМ!</a:t>
            </a:r>
            <a:endParaRPr lang="en-US" sz="3600" b="1" dirty="0" smtClean="0">
              <a:latin typeface="Times New Roman" pitchFamily="18" charset="0"/>
              <a:cs typeface="Times New Roman" pitchFamily="18" charset="0"/>
            </a:endParaRPr>
          </a:p>
          <a:p>
            <a:pPr marL="0" indent="0" algn="ctr">
              <a:buNone/>
            </a:pPr>
            <a:endParaRPr lang="ru-RU" sz="3600" b="1" dirty="0">
              <a:latin typeface="Times New Roman" pitchFamily="18" charset="0"/>
              <a:cs typeface="Times New Roman" pitchFamily="18" charset="0"/>
            </a:endParaRPr>
          </a:p>
          <a:p>
            <a:pPr marL="0" indent="0" algn="ctr">
              <a:buNone/>
            </a:pPr>
            <a:endParaRPr lang="ru-RU" sz="4800" b="1" dirty="0" smtClean="0">
              <a:latin typeface="Times New Roman" pitchFamily="18" charset="0"/>
              <a:cs typeface="Times New Roman" pitchFamily="18" charset="0"/>
            </a:endParaRPr>
          </a:p>
          <a:p>
            <a:pPr marL="0" indent="0" algn="ctr">
              <a:buNone/>
            </a:pPr>
            <a:r>
              <a:rPr lang="en-US" sz="4800" b="1" dirty="0" smtClean="0">
                <a:latin typeface="Times New Roman" pitchFamily="18" charset="0"/>
                <a:cs typeface="Times New Roman" pitchFamily="18" charset="0"/>
              </a:rPr>
              <a:t>www.legionr.ru</a:t>
            </a:r>
            <a:endParaRPr lang="ru-RU" sz="4800" b="1" dirty="0" smtClean="0">
              <a:latin typeface="Times New Roman" pitchFamily="18" charset="0"/>
              <a:cs typeface="Times New Roman" pitchFamily="18" charset="0"/>
            </a:endParaRPr>
          </a:p>
          <a:p>
            <a:pPr marL="0" indent="0" algn="ctr">
              <a:buNone/>
            </a:pPr>
            <a:r>
              <a:rPr lang="en-US" sz="4800" b="1" dirty="0" smtClean="0">
                <a:latin typeface="Times New Roman" pitchFamily="18" charset="0"/>
                <a:cs typeface="Times New Roman" pitchFamily="18" charset="0"/>
              </a:rPr>
              <a:t>SeninaN@list.ru</a:t>
            </a:r>
            <a:endParaRPr lang="ru-RU" sz="4800" b="1" dirty="0" smtClean="0">
              <a:latin typeface="Times New Roman" pitchFamily="18" charset="0"/>
              <a:cs typeface="Times New Roman" pitchFamily="18" charset="0"/>
            </a:endParaRPr>
          </a:p>
          <a:p>
            <a:pPr marL="0" indent="0" algn="ctr">
              <a:buNone/>
            </a:pPr>
            <a:endParaRPr lang="ru-RU"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66636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661248"/>
            <a:ext cx="8229600" cy="1040979"/>
          </a:xfrm>
        </p:spPr>
        <p:txBody>
          <a:bodyPr>
            <a:normAutofit/>
          </a:bodyPr>
          <a:lstStyle/>
          <a:p>
            <a:pPr marL="0" indent="0" algn="ctr">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Уровень читательских умений российских школьников</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 слайду Г.А.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Цукерман</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dirty="0"/>
          </a:p>
        </p:txBody>
      </p:sp>
      <p:graphicFrame>
        <p:nvGraphicFramePr>
          <p:cNvPr id="4" name="Диаграмма 3"/>
          <p:cNvGraphicFramePr/>
          <p:nvPr>
            <p:extLst/>
          </p:nvPr>
        </p:nvGraphicFramePr>
        <p:xfrm>
          <a:off x="539552" y="548680"/>
          <a:ext cx="7992888"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15438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2699792" y="836712"/>
            <a:ext cx="4032448"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Виды чтения</a:t>
            </a:r>
            <a:endParaRPr lang="ru-RU" sz="3200" b="1" dirty="0"/>
          </a:p>
        </p:txBody>
      </p:sp>
      <p:sp>
        <p:nvSpPr>
          <p:cNvPr id="5" name="Блок-схема: альтернативный процесс 4"/>
          <p:cNvSpPr/>
          <p:nvPr/>
        </p:nvSpPr>
        <p:spPr>
          <a:xfrm>
            <a:off x="395536" y="2636912"/>
            <a:ext cx="2520280"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просмотровое</a:t>
            </a:r>
            <a:endParaRPr lang="ru-RU" sz="2800" dirty="0"/>
          </a:p>
        </p:txBody>
      </p:sp>
      <p:sp>
        <p:nvSpPr>
          <p:cNvPr id="6" name="Блок-схема: альтернативный процесс 5"/>
          <p:cNvSpPr/>
          <p:nvPr/>
        </p:nvSpPr>
        <p:spPr>
          <a:xfrm>
            <a:off x="2483768" y="4293096"/>
            <a:ext cx="2520280"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поисковое</a:t>
            </a:r>
            <a:endParaRPr lang="ru-RU" sz="2800" dirty="0"/>
          </a:p>
        </p:txBody>
      </p:sp>
      <p:sp>
        <p:nvSpPr>
          <p:cNvPr id="7" name="Блок-схема: альтернативный процесс 6"/>
          <p:cNvSpPr/>
          <p:nvPr/>
        </p:nvSpPr>
        <p:spPr>
          <a:xfrm>
            <a:off x="3923928" y="2636912"/>
            <a:ext cx="2952328"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ознакомительное</a:t>
            </a:r>
            <a:endParaRPr lang="ru-RU" sz="2800" dirty="0"/>
          </a:p>
        </p:txBody>
      </p:sp>
      <p:sp>
        <p:nvSpPr>
          <p:cNvPr id="8" name="Блок-схема: альтернативный процесс 7"/>
          <p:cNvSpPr/>
          <p:nvPr/>
        </p:nvSpPr>
        <p:spPr>
          <a:xfrm>
            <a:off x="6228184" y="4293096"/>
            <a:ext cx="2520280"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изучающее</a:t>
            </a:r>
            <a:endParaRPr lang="ru-RU" sz="2800" dirty="0"/>
          </a:p>
        </p:txBody>
      </p:sp>
      <p:cxnSp>
        <p:nvCxnSpPr>
          <p:cNvPr id="12" name="Прямая со стрелкой 11"/>
          <p:cNvCxnSpPr/>
          <p:nvPr/>
        </p:nvCxnSpPr>
        <p:spPr>
          <a:xfrm>
            <a:off x="3419872" y="1700808"/>
            <a:ext cx="0" cy="25922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Прямая со стрелкой 14"/>
          <p:cNvCxnSpPr>
            <a:endCxn id="5" idx="0"/>
          </p:cNvCxnSpPr>
          <p:nvPr/>
        </p:nvCxnSpPr>
        <p:spPr>
          <a:xfrm flipH="1">
            <a:off x="1655676" y="1700808"/>
            <a:ext cx="1260140"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Прямая со стрелкой 18"/>
          <p:cNvCxnSpPr>
            <a:endCxn id="7" idx="0"/>
          </p:cNvCxnSpPr>
          <p:nvPr/>
        </p:nvCxnSpPr>
        <p:spPr>
          <a:xfrm>
            <a:off x="5364088" y="1700808"/>
            <a:ext cx="36004"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Прямая со стрелкой 20"/>
          <p:cNvCxnSpPr/>
          <p:nvPr/>
        </p:nvCxnSpPr>
        <p:spPr>
          <a:xfrm>
            <a:off x="6660232" y="1700808"/>
            <a:ext cx="1152128" cy="25922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3822878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628381"/>
            <a:ext cx="8229600" cy="536923"/>
          </a:xfrm>
        </p:spPr>
        <p:txBody>
          <a:bodyPr>
            <a:normAutofit/>
          </a:bodyPr>
          <a:lstStyle/>
          <a:p>
            <a:pPr marL="0" indent="0" algn="ctr">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Пирамида по </a:t>
            </a:r>
            <a:r>
              <a:rPr lang="ru-RU"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Б.Блуму</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Равнобедренный треугольник 3"/>
          <p:cNvSpPr/>
          <p:nvPr/>
        </p:nvSpPr>
        <p:spPr>
          <a:xfrm>
            <a:off x="251520" y="188640"/>
            <a:ext cx="8640960" cy="532859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sz="3200" dirty="0"/>
          </a:p>
        </p:txBody>
      </p:sp>
      <p:sp>
        <p:nvSpPr>
          <p:cNvPr id="6" name="Объект 2"/>
          <p:cNvSpPr txBox="1">
            <a:spLocks/>
          </p:cNvSpPr>
          <p:nvPr/>
        </p:nvSpPr>
        <p:spPr>
          <a:xfrm>
            <a:off x="3851920" y="908720"/>
            <a:ext cx="1512168" cy="5369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Оценка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Объект 2"/>
          <p:cNvSpPr txBox="1">
            <a:spLocks/>
          </p:cNvSpPr>
          <p:nvPr/>
        </p:nvSpPr>
        <p:spPr>
          <a:xfrm>
            <a:off x="3347864" y="1739949"/>
            <a:ext cx="2448272" cy="5369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Синтез</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Объект 2"/>
          <p:cNvSpPr txBox="1">
            <a:spLocks/>
          </p:cNvSpPr>
          <p:nvPr/>
        </p:nvSpPr>
        <p:spPr>
          <a:xfrm>
            <a:off x="2771800" y="2420888"/>
            <a:ext cx="3600400" cy="5369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Анализ</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Объект 2"/>
          <p:cNvSpPr txBox="1">
            <a:spLocks/>
          </p:cNvSpPr>
          <p:nvPr/>
        </p:nvSpPr>
        <p:spPr>
          <a:xfrm>
            <a:off x="2411760" y="3180109"/>
            <a:ext cx="4320480" cy="5369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Применение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Объект 2"/>
          <p:cNvSpPr txBox="1">
            <a:spLocks/>
          </p:cNvSpPr>
          <p:nvPr/>
        </p:nvSpPr>
        <p:spPr>
          <a:xfrm>
            <a:off x="1547664" y="4044205"/>
            <a:ext cx="6048672" cy="5369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Понимание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Объект 2"/>
          <p:cNvSpPr txBox="1">
            <a:spLocks/>
          </p:cNvSpPr>
          <p:nvPr/>
        </p:nvSpPr>
        <p:spPr>
          <a:xfrm>
            <a:off x="827584" y="4830019"/>
            <a:ext cx="7488832" cy="5369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Знание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3" name="Прямая соединительная линия 12"/>
          <p:cNvCxnSpPr/>
          <p:nvPr/>
        </p:nvCxnSpPr>
        <p:spPr>
          <a:xfrm>
            <a:off x="3563888" y="1484784"/>
            <a:ext cx="208823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a:off x="2915816" y="2276872"/>
            <a:ext cx="33123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p:nvPr/>
        </p:nvCxnSpPr>
        <p:spPr>
          <a:xfrm>
            <a:off x="2267744" y="3068960"/>
            <a:ext cx="4608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p:nvPr/>
        </p:nvCxnSpPr>
        <p:spPr>
          <a:xfrm>
            <a:off x="1619672" y="3861048"/>
            <a:ext cx="590465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p:nvPr/>
        </p:nvCxnSpPr>
        <p:spPr>
          <a:xfrm>
            <a:off x="899592" y="4725144"/>
            <a:ext cx="73448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65632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5157192"/>
            <a:ext cx="8229600" cy="604664"/>
          </a:xfrm>
        </p:spPr>
        <p:txBody>
          <a:bodyPr>
            <a:normAutofit/>
          </a:bodyPr>
          <a:lstStyle/>
          <a:p>
            <a:pPr marL="0" indent="0" algn="ctr">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Иерархия познавательной сферы</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Прямоугольник 6"/>
          <p:cNvSpPr/>
          <p:nvPr/>
        </p:nvSpPr>
        <p:spPr>
          <a:xfrm>
            <a:off x="899592" y="4232449"/>
            <a:ext cx="7344816" cy="636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1. Знание</a:t>
            </a:r>
            <a:endParaRPr lang="ru-RU" sz="2800" dirty="0"/>
          </a:p>
        </p:txBody>
      </p:sp>
      <p:sp>
        <p:nvSpPr>
          <p:cNvPr id="8" name="Прямоугольник 7"/>
          <p:cNvSpPr/>
          <p:nvPr/>
        </p:nvSpPr>
        <p:spPr>
          <a:xfrm>
            <a:off x="1187624" y="3584377"/>
            <a:ext cx="67687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2. Понимание</a:t>
            </a:r>
            <a:endParaRPr lang="ru-RU" sz="2800" dirty="0"/>
          </a:p>
        </p:txBody>
      </p:sp>
      <p:sp>
        <p:nvSpPr>
          <p:cNvPr id="9" name="Прямоугольник 8"/>
          <p:cNvSpPr/>
          <p:nvPr/>
        </p:nvSpPr>
        <p:spPr>
          <a:xfrm>
            <a:off x="1475656" y="2936305"/>
            <a:ext cx="61926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3. Применение</a:t>
            </a:r>
            <a:endParaRPr lang="ru-RU" sz="2800" dirty="0"/>
          </a:p>
        </p:txBody>
      </p:sp>
      <p:sp>
        <p:nvSpPr>
          <p:cNvPr id="10" name="Прямоугольник 9"/>
          <p:cNvSpPr/>
          <p:nvPr/>
        </p:nvSpPr>
        <p:spPr>
          <a:xfrm>
            <a:off x="1763688" y="2288233"/>
            <a:ext cx="56166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4. Анализ</a:t>
            </a:r>
            <a:endParaRPr lang="ru-RU" sz="2800" dirty="0"/>
          </a:p>
        </p:txBody>
      </p:sp>
      <p:sp>
        <p:nvSpPr>
          <p:cNvPr id="11" name="Прямоугольник 10"/>
          <p:cNvSpPr/>
          <p:nvPr/>
        </p:nvSpPr>
        <p:spPr>
          <a:xfrm>
            <a:off x="2087724" y="1653351"/>
            <a:ext cx="4968552" cy="634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5. Синтез</a:t>
            </a:r>
            <a:endParaRPr lang="ru-RU" sz="2800" dirty="0"/>
          </a:p>
        </p:txBody>
      </p:sp>
      <p:sp>
        <p:nvSpPr>
          <p:cNvPr id="12" name="Прямоугольник 11"/>
          <p:cNvSpPr/>
          <p:nvPr/>
        </p:nvSpPr>
        <p:spPr>
          <a:xfrm>
            <a:off x="2483768" y="1005279"/>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6. Оценка</a:t>
            </a:r>
            <a:endParaRPr lang="ru-RU" sz="2800" dirty="0"/>
          </a:p>
        </p:txBody>
      </p:sp>
    </p:spTree>
    <p:extLst>
      <p:ext uri="{BB962C8B-B14F-4D97-AF65-F5344CB8AC3E}">
        <p14:creationId xmlns="" xmlns:p14="http://schemas.microsoft.com/office/powerpoint/2010/main" val="2807191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883</TotalTime>
  <Words>2435</Words>
  <Application>Microsoft Office PowerPoint</Application>
  <PresentationFormat>Экран (4:3)</PresentationFormat>
  <Paragraphs>300</Paragraphs>
  <Slides>54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NewsPrint</vt:lpstr>
      <vt:lpstr>Работа с текстом при подготовке к ОГЭ</vt:lpstr>
      <vt:lpstr>Слайд 2</vt:lpstr>
      <vt:lpstr>Слайд 3</vt:lpstr>
      <vt:lpstr>Слайд 4</vt:lpstr>
      <vt:lpstr>Слайд 5</vt:lpstr>
      <vt:lpstr>Слайд 6</vt:lpstr>
      <vt:lpstr>Слайд 7</vt:lpstr>
      <vt:lpstr>Слайд 8</vt:lpstr>
      <vt:lpstr>Слайд 9</vt:lpstr>
      <vt:lpstr>Слайд 10</vt:lpstr>
      <vt:lpstr>Трёхуровневая модель понимания художественного текста </vt:lpstr>
      <vt:lpstr>Слайд 12</vt:lpstr>
      <vt:lpstr>Слайд 13</vt:lpstr>
      <vt:lpstr>Слайд 14</vt:lpstr>
      <vt:lpstr>Слайд 15</vt:lpstr>
      <vt:lpstr>  Задание 15.2</vt:lpstr>
      <vt:lpstr>  Композиция сочинения 15.2</vt:lpstr>
      <vt:lpstr>Последовательность работы над сочинением на тему задания 15.2</vt:lpstr>
      <vt:lpstr>Слайд 19</vt:lpstr>
      <vt:lpstr>Слайд 20</vt:lpstr>
      <vt:lpstr>Слайд 21</vt:lpstr>
      <vt:lpstr> Композиция сочинения 15.2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  Задание 15.3 </vt:lpstr>
      <vt:lpstr>  Композиция сочинения 15.3</vt:lpstr>
      <vt:lpstr>Слайд 35</vt:lpstr>
      <vt:lpstr>Толкование значения слова</vt:lpstr>
      <vt:lpstr>Слайд 37</vt:lpstr>
      <vt:lpstr>Основные способы толкования слова</vt:lpstr>
      <vt:lpstr>Основные способы толкования слова</vt:lpstr>
      <vt:lpstr>Комментирование определения</vt:lpstr>
      <vt:lpstr> Клише для вступления</vt:lpstr>
      <vt:lpstr>Клише для аргументационной части</vt:lpstr>
      <vt:lpstr>Клише для аргументации</vt:lpstr>
      <vt:lpstr>Речевые клише. Заключение</vt:lpstr>
      <vt:lpstr>Что такое аргумент из жизненного опыта?</vt:lpstr>
      <vt:lpstr>Список слов, предлагаемых ФИПИ для задания 15.3 (по книге)</vt:lpstr>
      <vt:lpstr>Список слов, предлагаемых ФИПИ для задания 15.3 (на сайте)</vt:lpstr>
      <vt:lpstr>Формулировки заданий 15.3, предлагаемые ФИПИ</vt:lpstr>
      <vt:lpstr>Формулировки заданий 15.3, предлагаемые ФИПИ</vt:lpstr>
      <vt:lpstr>Композиция сочинения 15.3</vt:lpstr>
      <vt:lpstr>Слайд 51</vt:lpstr>
      <vt:lpstr>Слайд 52</vt:lpstr>
      <vt:lpstr>Слайд 53</vt:lpstr>
      <vt:lpstr>Слайд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язык.  Подготовка к ЕГЭ-2016</dc:title>
  <dc:creator>konovalova_nm</dc:creator>
  <cp:lastModifiedBy>Сенина Наталья Аркадьевна</cp:lastModifiedBy>
  <cp:revision>90</cp:revision>
  <dcterms:created xsi:type="dcterms:W3CDTF">2015-10-30T08:18:34Z</dcterms:created>
  <dcterms:modified xsi:type="dcterms:W3CDTF">2016-11-13T01:37:33Z</dcterms:modified>
</cp:coreProperties>
</file>